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74" r:id="rId1"/>
  </p:sldMasterIdLst>
  <p:notesMasterIdLst>
    <p:notesMasterId r:id="rId2"/>
  </p:notesMasterIdLst>
  <p:handoutMasterIdLst>
    <p:handoutMasterId r:id="rId3"/>
  </p:handoutMasterIdLst>
  <p:sldIdLst>
    <p:sldId id="256" r:id="rId4"/>
    <p:sldId id="291" r:id="rId5"/>
    <p:sldId id="313" r:id="rId6"/>
    <p:sldId id="309" r:id="rId7"/>
    <p:sldId id="310" r:id="rId8"/>
    <p:sldId id="311" r:id="rId9"/>
    <p:sldId id="312" r:id="rId10"/>
    <p:sldId id="320" r:id="rId11"/>
    <p:sldId id="301" r:id="rId12"/>
    <p:sldId id="307" r:id="rId13"/>
    <p:sldId id="302" r:id="rId14"/>
    <p:sldId id="316" r:id="rId15"/>
    <p:sldId id="317" r:id="rId16"/>
    <p:sldId id="304" r:id="rId17"/>
    <p:sldId id="279" r:id="rId18"/>
    <p:sldId id="308" r:id="rId19"/>
    <p:sldId id="305" r:id="rId20"/>
    <p:sldId id="284" r:id="rId21"/>
    <p:sldId id="314" r:id="rId22"/>
    <p:sldId id="286" r:id="rId23"/>
    <p:sldId id="287" r:id="rId24"/>
    <p:sldId id="303" r:id="rId25"/>
    <p:sldId id="306" r:id="rId26"/>
    <p:sldId id="315" r:id="rId27"/>
    <p:sldId id="288" r:id="rId28"/>
    <p:sldId id="289" r:id="rId29"/>
    <p:sldId id="290" r:id="rId30"/>
    <p:sldId id="322" r:id="rId31"/>
    <p:sldId id="321" r:id="rId32"/>
    <p:sldId id="318" r:id="rId33"/>
    <p:sldId id="319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inimized">
    <p:restoredLeft sz="15987" autoAdjust="0"/>
    <p:restoredTop sz="82113" autoAdjust="0"/>
  </p:normalViewPr>
  <p:slideViewPr>
    <p:cSldViewPr snapToGrid="0">
      <p:cViewPr varScale="1">
        <p:scale>
          <a:sx n="100" d="100"/>
          <a:sy n="100" d="100"/>
        </p:scale>
        <p:origin x="1229" y="67"/>
      </p:cViewPr>
      <p:guideLst>
        <p:guide orient="horz" pos="54"/>
        <p:guide orient="horz" pos="3161"/>
        <p:guide pos="1201"/>
        <p:guide pos="560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779C3-D48A-4C81-9829-6C820FF0E3E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34B9D9-D2C5-4CE0-8816-BA95B5A27064}">
      <dgm:prSet phldrT="[텍스트]"/>
      <dgm:spPr/>
      <dgm:t>
        <a:bodyPr/>
        <a:lstStyle/>
        <a:p>
          <a:pPr latinLnBrk="1"/>
          <a:r>
            <a:rPr lang="ko-KR" altLang="en-US" dirty="0"/>
            <a:t>데이터 정의</a:t>
          </a:r>
        </a:p>
      </dgm:t>
    </dgm:pt>
    <dgm:pt modelId="{508B3899-27AE-48B7-A984-93BE26DAF37B}" type="parTrans" cxnId="{89425291-F53C-4B2B-B6AA-6EFD05033997}">
      <dgm:prSet/>
      <dgm:spPr/>
      <dgm:t>
        <a:bodyPr/>
        <a:lstStyle/>
        <a:p>
          <a:pPr latinLnBrk="1"/>
          <a:endParaRPr lang="ko-KR" altLang="en-US"/>
        </a:p>
      </dgm:t>
    </dgm:pt>
    <dgm:pt modelId="{E8C4B125-E890-410B-95EC-65EDE17A5C3C}" type="sibTrans" cxnId="{89425291-F53C-4B2B-B6AA-6EFD05033997}">
      <dgm:prSet/>
      <dgm:spPr/>
      <dgm:t>
        <a:bodyPr/>
        <a:lstStyle/>
        <a:p>
          <a:pPr latinLnBrk="1"/>
          <a:endParaRPr lang="ko-KR" altLang="en-US"/>
        </a:p>
      </dgm:t>
    </dgm:pt>
    <dgm:pt modelId="{D4FBB138-0112-4D45-8288-E0EB847AA841}">
      <dgm:prSet phldrT="[텍스트]"/>
      <dgm:spPr/>
      <dgm:t>
        <a:bodyPr/>
        <a:lstStyle/>
        <a:p>
          <a:pPr latinLnBrk="1"/>
          <a:r>
            <a:rPr lang="ko-KR" altLang="en-US" dirty="0"/>
            <a:t>평점 </a:t>
          </a:r>
          <a:r>
            <a:rPr lang="en-US" altLang="ko-KR" dirty="0"/>
            <a:t>4,5</a:t>
          </a:r>
          <a:r>
            <a:rPr lang="ko-KR" altLang="en-US" dirty="0"/>
            <a:t>점 리뷰는 긍정을 의미하는 </a:t>
          </a:r>
          <a:r>
            <a:rPr lang="en-US" altLang="ko-KR" dirty="0"/>
            <a:t>1, </a:t>
          </a:r>
          <a:r>
            <a:rPr lang="ko-KR" altLang="en-US" dirty="0"/>
            <a:t>그 외는 부정의 </a:t>
          </a:r>
          <a:r>
            <a:rPr lang="en-US" altLang="ko-KR" dirty="0"/>
            <a:t>0</a:t>
          </a:r>
          <a:r>
            <a:rPr lang="ko-KR" altLang="en-US" dirty="0"/>
            <a:t>으로 </a:t>
          </a:r>
          <a:r>
            <a:rPr lang="ko-KR" altLang="en-US" dirty="0" err="1"/>
            <a:t>라벨링</a:t>
          </a:r>
          <a:endParaRPr lang="ko-KR" altLang="en-US" dirty="0"/>
        </a:p>
      </dgm:t>
    </dgm:pt>
    <dgm:pt modelId="{D16D5C19-5AD3-49FE-B47A-AF4856944443}" type="parTrans" cxnId="{B65CB415-8691-4217-AE74-2E2442558CCE}">
      <dgm:prSet/>
      <dgm:spPr/>
      <dgm:t>
        <a:bodyPr/>
        <a:lstStyle/>
        <a:p>
          <a:pPr latinLnBrk="1"/>
          <a:endParaRPr lang="ko-KR" altLang="en-US"/>
        </a:p>
      </dgm:t>
    </dgm:pt>
    <dgm:pt modelId="{F5135FD4-0362-4083-A1D4-7ADFDFC31229}" type="sibTrans" cxnId="{B65CB415-8691-4217-AE74-2E2442558CCE}">
      <dgm:prSet/>
      <dgm:spPr/>
      <dgm:t>
        <a:bodyPr/>
        <a:lstStyle/>
        <a:p>
          <a:pPr latinLnBrk="1"/>
          <a:endParaRPr lang="ko-KR" altLang="en-US"/>
        </a:p>
      </dgm:t>
    </dgm:pt>
    <dgm:pt modelId="{AC48245A-3678-48EF-BF18-B2E40C723714}">
      <dgm:prSet phldrT="[텍스트]"/>
      <dgm:spPr/>
      <dgm:t>
        <a:bodyPr/>
        <a:lstStyle/>
        <a:p>
          <a:pPr latinLnBrk="1"/>
          <a:r>
            <a:rPr lang="ko-KR" altLang="en-US" dirty="0"/>
            <a:t>중복되는 데이터 및 </a:t>
          </a:r>
          <a:r>
            <a:rPr lang="en-US" altLang="ko-KR" dirty="0"/>
            <a:t>Null </a:t>
          </a:r>
          <a:r>
            <a:rPr lang="ko-KR" altLang="en-US" dirty="0"/>
            <a:t>값과 한국어가 아닌 모든 값 제거하고 훈련 데이터와 테스트 데이터로 분리</a:t>
          </a:r>
        </a:p>
      </dgm:t>
    </dgm:pt>
    <dgm:pt modelId="{5B88BAAD-DAB5-457B-A93C-6D0595966262}" type="parTrans" cxnId="{5BA6944E-E05A-49F9-9889-781E9621CA36}">
      <dgm:prSet/>
      <dgm:spPr/>
      <dgm:t>
        <a:bodyPr/>
        <a:lstStyle/>
        <a:p>
          <a:pPr latinLnBrk="1"/>
          <a:endParaRPr lang="ko-KR" altLang="en-US"/>
        </a:p>
      </dgm:t>
    </dgm:pt>
    <dgm:pt modelId="{E32D6E3D-7F52-4835-82E9-063C00D21E20}" type="sibTrans" cxnId="{5BA6944E-E05A-49F9-9889-781E9621CA36}">
      <dgm:prSet/>
      <dgm:spPr/>
      <dgm:t>
        <a:bodyPr/>
        <a:lstStyle/>
        <a:p>
          <a:pPr latinLnBrk="1"/>
          <a:endParaRPr lang="ko-KR" altLang="en-US"/>
        </a:p>
      </dgm:t>
    </dgm:pt>
    <dgm:pt modelId="{19A2AD4E-4983-4CCC-B3EB-8A7AB78D8A99}">
      <dgm:prSet phldrT="[텍스트]"/>
      <dgm:spPr/>
      <dgm:t>
        <a:bodyPr/>
        <a:lstStyle/>
        <a:p>
          <a:pPr latinLnBrk="1"/>
          <a:r>
            <a:rPr lang="ko-KR" altLang="en-US" dirty="0"/>
            <a:t>토큰화</a:t>
          </a:r>
        </a:p>
      </dgm:t>
    </dgm:pt>
    <dgm:pt modelId="{D39253D1-7441-47B6-9CB4-523327B40945}" type="parTrans" cxnId="{2F992026-3D47-4C45-8C3D-BA50B9D71516}">
      <dgm:prSet/>
      <dgm:spPr/>
      <dgm:t>
        <a:bodyPr/>
        <a:lstStyle/>
        <a:p>
          <a:pPr latinLnBrk="1"/>
          <a:endParaRPr lang="ko-KR" altLang="en-US"/>
        </a:p>
      </dgm:t>
    </dgm:pt>
    <dgm:pt modelId="{E9FA9478-3DAB-4644-A583-2EFEF0B58D2A}" type="sibTrans" cxnId="{2F992026-3D47-4C45-8C3D-BA50B9D71516}">
      <dgm:prSet/>
      <dgm:spPr/>
      <dgm:t>
        <a:bodyPr/>
        <a:lstStyle/>
        <a:p>
          <a:pPr latinLnBrk="1"/>
          <a:endParaRPr lang="ko-KR" altLang="en-US"/>
        </a:p>
      </dgm:t>
    </dgm:pt>
    <dgm:pt modelId="{0F3AA9BD-9D05-485B-B771-5E19BEE9EB3E}">
      <dgm:prSet phldrT="[텍스트]"/>
      <dgm:spPr/>
      <dgm:t>
        <a:bodyPr/>
        <a:lstStyle/>
        <a:p>
          <a:pPr latinLnBrk="1"/>
          <a:r>
            <a:rPr lang="en-US" altLang="ko-KR" dirty="0" err="1"/>
            <a:t>Konply</a:t>
          </a:r>
          <a:r>
            <a:rPr lang="en-US" altLang="ko-KR" dirty="0"/>
            <a:t> </a:t>
          </a:r>
          <a:r>
            <a:rPr lang="ko-KR" altLang="en-US" dirty="0"/>
            <a:t>라이브러리의 </a:t>
          </a:r>
          <a:r>
            <a:rPr lang="en-US" altLang="ko-KR" dirty="0" err="1"/>
            <a:t>okt</a:t>
          </a:r>
          <a:r>
            <a:rPr lang="en-US" altLang="ko-KR" dirty="0"/>
            <a:t> </a:t>
          </a:r>
          <a:r>
            <a:rPr lang="ko-KR" altLang="en-US" dirty="0"/>
            <a:t>형태소 분석기 사용</a:t>
          </a:r>
        </a:p>
      </dgm:t>
    </dgm:pt>
    <dgm:pt modelId="{14B6B5B3-7AFF-4818-8C7D-425AA4BE603A}" type="parTrans" cxnId="{1F7C8184-FD83-48D5-A8D8-AD2EAE42C9F6}">
      <dgm:prSet/>
      <dgm:spPr/>
      <dgm:t>
        <a:bodyPr/>
        <a:lstStyle/>
        <a:p>
          <a:pPr latinLnBrk="1"/>
          <a:endParaRPr lang="ko-KR" altLang="en-US"/>
        </a:p>
      </dgm:t>
    </dgm:pt>
    <dgm:pt modelId="{888FFC6E-9B7E-4788-92F4-E518CE3A6EBD}" type="sibTrans" cxnId="{1F7C8184-FD83-48D5-A8D8-AD2EAE42C9F6}">
      <dgm:prSet/>
      <dgm:spPr/>
      <dgm:t>
        <a:bodyPr/>
        <a:lstStyle/>
        <a:p>
          <a:pPr latinLnBrk="1"/>
          <a:endParaRPr lang="ko-KR" altLang="en-US"/>
        </a:p>
      </dgm:t>
    </dgm:pt>
    <dgm:pt modelId="{F1505847-42DA-43EE-96A5-3DB39F1A62AA}">
      <dgm:prSet phldrT="[텍스트]"/>
      <dgm:spPr/>
      <dgm:t>
        <a:bodyPr/>
        <a:lstStyle/>
        <a:p>
          <a:pPr latinLnBrk="1"/>
          <a:r>
            <a:rPr lang="ko-KR" altLang="en-US" dirty="0"/>
            <a:t>불용어를 지정하여 불필요한 토큰을 제거</a:t>
          </a:r>
        </a:p>
      </dgm:t>
    </dgm:pt>
    <dgm:pt modelId="{C77B796A-FF1E-4C87-A68C-A103C4EE1E94}" type="parTrans" cxnId="{9162DF32-EB26-4E57-A2BB-14E925F69A39}">
      <dgm:prSet/>
      <dgm:spPr/>
      <dgm:t>
        <a:bodyPr/>
        <a:lstStyle/>
        <a:p>
          <a:pPr latinLnBrk="1"/>
          <a:endParaRPr lang="ko-KR" altLang="en-US"/>
        </a:p>
      </dgm:t>
    </dgm:pt>
    <dgm:pt modelId="{8ACCF473-478F-4E0C-AF69-7B30F728189E}" type="sibTrans" cxnId="{9162DF32-EB26-4E57-A2BB-14E925F69A39}">
      <dgm:prSet/>
      <dgm:spPr/>
      <dgm:t>
        <a:bodyPr/>
        <a:lstStyle/>
        <a:p>
          <a:pPr latinLnBrk="1"/>
          <a:endParaRPr lang="ko-KR" altLang="en-US"/>
        </a:p>
      </dgm:t>
    </dgm:pt>
    <dgm:pt modelId="{22AF95F0-38FB-4BC0-A805-CED6A4FD9762}">
      <dgm:prSet phldrT="[텍스트]"/>
      <dgm:spPr/>
      <dgm:t>
        <a:bodyPr/>
        <a:lstStyle/>
        <a:p>
          <a:pPr latinLnBrk="1"/>
          <a:r>
            <a:rPr lang="ko-KR" altLang="en-US" dirty="0"/>
            <a:t>벡터화</a:t>
          </a:r>
        </a:p>
      </dgm:t>
    </dgm:pt>
    <dgm:pt modelId="{28FC006B-59CE-40C2-ADC2-2930FADDB1A6}" type="parTrans" cxnId="{4F070AA8-3344-446C-9189-034B3F4D45DF}">
      <dgm:prSet/>
      <dgm:spPr/>
      <dgm:t>
        <a:bodyPr/>
        <a:lstStyle/>
        <a:p>
          <a:pPr latinLnBrk="1"/>
          <a:endParaRPr lang="ko-KR" altLang="en-US"/>
        </a:p>
      </dgm:t>
    </dgm:pt>
    <dgm:pt modelId="{A04A7890-F404-4B9F-A498-CC7C162D9015}" type="sibTrans" cxnId="{4F070AA8-3344-446C-9189-034B3F4D45DF}">
      <dgm:prSet/>
      <dgm:spPr/>
      <dgm:t>
        <a:bodyPr/>
        <a:lstStyle/>
        <a:p>
          <a:pPr latinLnBrk="1"/>
          <a:endParaRPr lang="ko-KR" altLang="en-US"/>
        </a:p>
      </dgm:t>
    </dgm:pt>
    <dgm:pt modelId="{46260913-2512-4ACC-86F9-5DA969A7CABB}">
      <dgm:prSet phldrT="[텍스트]"/>
      <dgm:spPr/>
      <dgm:t>
        <a:bodyPr/>
        <a:lstStyle/>
        <a:p>
          <a:pPr latinLnBrk="1"/>
          <a:r>
            <a:rPr lang="ko-KR" altLang="en-US" dirty="0"/>
            <a:t>토큰을 단어의 빈도수로 정수 인코딩 후 패딩</a:t>
          </a:r>
        </a:p>
      </dgm:t>
    </dgm:pt>
    <dgm:pt modelId="{382DA1AE-F4EE-4DFF-881E-27AF891BA0BF}" type="parTrans" cxnId="{EECA50F2-8CE4-4B8D-BD65-E2BBFB1F3282}">
      <dgm:prSet/>
      <dgm:spPr/>
      <dgm:t>
        <a:bodyPr/>
        <a:lstStyle/>
        <a:p>
          <a:pPr latinLnBrk="1"/>
          <a:endParaRPr lang="ko-KR" altLang="en-US"/>
        </a:p>
      </dgm:t>
    </dgm:pt>
    <dgm:pt modelId="{73B34249-8FBE-48BD-9EB6-F2807CABA3E9}" type="sibTrans" cxnId="{EECA50F2-8CE4-4B8D-BD65-E2BBFB1F3282}">
      <dgm:prSet/>
      <dgm:spPr/>
      <dgm:t>
        <a:bodyPr/>
        <a:lstStyle/>
        <a:p>
          <a:pPr latinLnBrk="1"/>
          <a:endParaRPr lang="ko-KR" altLang="en-US"/>
        </a:p>
      </dgm:t>
    </dgm:pt>
    <dgm:pt modelId="{E0FF6876-EDF1-4985-894E-59232C88EA9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워드 </a:t>
          </a:r>
          <a:r>
            <a:rPr lang="ko-KR" altLang="en-US" dirty="0" err="1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임베딩을</a:t>
          </a:r>
          <a:r>
            <a:rPr lang="ko-KR" altLang="en-US" dirty="0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 통해 각 단어들로 구성된 문장을 다 같은 차원의 벡터로 만들어주고 각각의 단어에 수치를 부여하여 유사치를 표현</a:t>
          </a:r>
          <a:endParaRPr lang="ko-KR" altLang="en-US" dirty="0">
            <a:latin typeface="+mn-ea"/>
            <a:ea typeface="+mn-ea"/>
          </a:endParaRPr>
        </a:p>
      </dgm:t>
    </dgm:pt>
    <dgm:pt modelId="{41FA1DD8-3005-427A-8CAF-2453E3264FBE}" type="parTrans" cxnId="{F5635F0C-AFDB-4E52-966A-6AC16C0A9C32}">
      <dgm:prSet/>
      <dgm:spPr/>
      <dgm:t>
        <a:bodyPr/>
        <a:lstStyle/>
        <a:p>
          <a:pPr latinLnBrk="1"/>
          <a:endParaRPr lang="ko-KR" altLang="en-US"/>
        </a:p>
      </dgm:t>
    </dgm:pt>
    <dgm:pt modelId="{7B3743F5-C37B-4045-9248-6BA98CD4E6C6}" type="sibTrans" cxnId="{F5635F0C-AFDB-4E52-966A-6AC16C0A9C32}">
      <dgm:prSet/>
      <dgm:spPr/>
      <dgm:t>
        <a:bodyPr/>
        <a:lstStyle/>
        <a:p>
          <a:pPr latinLnBrk="1"/>
          <a:endParaRPr lang="ko-KR" altLang="en-US"/>
        </a:p>
      </dgm:t>
    </dgm:pt>
    <dgm:pt modelId="{F754E9FC-3B63-4965-BAEC-2E016DDB16D1}" type="pres">
      <dgm:prSet presAssocID="{920779C3-D48A-4C81-9829-6C820FF0E3E7}" presName="linearFlow" presStyleCnt="0">
        <dgm:presLayoutVars>
          <dgm:dir/>
          <dgm:animLvl val="lvl"/>
          <dgm:resizeHandles val="exact"/>
        </dgm:presLayoutVars>
      </dgm:prSet>
      <dgm:spPr/>
    </dgm:pt>
    <dgm:pt modelId="{D204C7DD-43D4-4A6E-8832-40B5938C257B}" type="pres">
      <dgm:prSet presAssocID="{1F34B9D9-D2C5-4CE0-8816-BA95B5A27064}" presName="composite" presStyleCnt="0"/>
      <dgm:spPr/>
    </dgm:pt>
    <dgm:pt modelId="{1D742832-CBFD-4059-9C04-0F5EC36A2AF7}" type="pres">
      <dgm:prSet presAssocID="{1F34B9D9-D2C5-4CE0-8816-BA95B5A2706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E1BB420-E41F-47B6-BEA4-0502CCEC0725}" type="pres">
      <dgm:prSet presAssocID="{1F34B9D9-D2C5-4CE0-8816-BA95B5A27064}" presName="descendantText" presStyleLbl="alignAcc1" presStyleIdx="0" presStyleCnt="3">
        <dgm:presLayoutVars>
          <dgm:bulletEnabled val="1"/>
        </dgm:presLayoutVars>
      </dgm:prSet>
      <dgm:spPr/>
    </dgm:pt>
    <dgm:pt modelId="{A53553CA-5C24-43EA-B630-84805B8CD076}" type="pres">
      <dgm:prSet presAssocID="{E8C4B125-E890-410B-95EC-65EDE17A5C3C}" presName="sp" presStyleCnt="0"/>
      <dgm:spPr/>
    </dgm:pt>
    <dgm:pt modelId="{4EEF097C-C37D-4EC9-8B39-22AB04748DE2}" type="pres">
      <dgm:prSet presAssocID="{19A2AD4E-4983-4CCC-B3EB-8A7AB78D8A99}" presName="composite" presStyleCnt="0"/>
      <dgm:spPr/>
    </dgm:pt>
    <dgm:pt modelId="{4178864E-69FA-4D07-9D21-56A96F0A047B}" type="pres">
      <dgm:prSet presAssocID="{19A2AD4E-4983-4CCC-B3EB-8A7AB78D8A9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58CE455-40D1-4866-8527-70F15B48FF0D}" type="pres">
      <dgm:prSet presAssocID="{19A2AD4E-4983-4CCC-B3EB-8A7AB78D8A99}" presName="descendantText" presStyleLbl="alignAcc1" presStyleIdx="1" presStyleCnt="3">
        <dgm:presLayoutVars>
          <dgm:bulletEnabled val="1"/>
        </dgm:presLayoutVars>
      </dgm:prSet>
      <dgm:spPr/>
    </dgm:pt>
    <dgm:pt modelId="{75F77284-8352-4572-975D-B28D15B12FB6}" type="pres">
      <dgm:prSet presAssocID="{E9FA9478-3DAB-4644-A583-2EFEF0B58D2A}" presName="sp" presStyleCnt="0"/>
      <dgm:spPr/>
    </dgm:pt>
    <dgm:pt modelId="{5AF7AC96-FA48-49D0-97C4-1A91315630FE}" type="pres">
      <dgm:prSet presAssocID="{22AF95F0-38FB-4BC0-A805-CED6A4FD9762}" presName="composite" presStyleCnt="0"/>
      <dgm:spPr/>
    </dgm:pt>
    <dgm:pt modelId="{5BE5207A-BA29-4A3F-B5A0-00791AA56A6B}" type="pres">
      <dgm:prSet presAssocID="{22AF95F0-38FB-4BC0-A805-CED6A4FD976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9935F40-ADA9-4AB6-B5F5-2A673313171A}" type="pres">
      <dgm:prSet presAssocID="{22AF95F0-38FB-4BC0-A805-CED6A4FD976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5635F0C-AFDB-4E52-966A-6AC16C0A9C32}" srcId="{22AF95F0-38FB-4BC0-A805-CED6A4FD9762}" destId="{E0FF6876-EDF1-4985-894E-59232C88EA96}" srcOrd="1" destOrd="0" parTransId="{41FA1DD8-3005-427A-8CAF-2453E3264FBE}" sibTransId="{7B3743F5-C37B-4045-9248-6BA98CD4E6C6}"/>
    <dgm:cxn modelId="{9110650D-F875-425A-B7D6-294079F4575D}" type="presOf" srcId="{D4FBB138-0112-4D45-8288-E0EB847AA841}" destId="{6E1BB420-E41F-47B6-BEA4-0502CCEC0725}" srcOrd="0" destOrd="0" presId="urn:microsoft.com/office/officeart/2005/8/layout/chevron2"/>
    <dgm:cxn modelId="{B65CB415-8691-4217-AE74-2E2442558CCE}" srcId="{1F34B9D9-D2C5-4CE0-8816-BA95B5A27064}" destId="{D4FBB138-0112-4D45-8288-E0EB847AA841}" srcOrd="0" destOrd="0" parTransId="{D16D5C19-5AD3-49FE-B47A-AF4856944443}" sibTransId="{F5135FD4-0362-4083-A1D4-7ADFDFC31229}"/>
    <dgm:cxn modelId="{DFE33018-23B5-4EA7-8F9E-0FA9ECE1C552}" type="presOf" srcId="{920779C3-D48A-4C81-9829-6C820FF0E3E7}" destId="{F754E9FC-3B63-4965-BAEC-2E016DDB16D1}" srcOrd="0" destOrd="0" presId="urn:microsoft.com/office/officeart/2005/8/layout/chevron2"/>
    <dgm:cxn modelId="{2F992026-3D47-4C45-8C3D-BA50B9D71516}" srcId="{920779C3-D48A-4C81-9829-6C820FF0E3E7}" destId="{19A2AD4E-4983-4CCC-B3EB-8A7AB78D8A99}" srcOrd="1" destOrd="0" parTransId="{D39253D1-7441-47B6-9CB4-523327B40945}" sibTransId="{E9FA9478-3DAB-4644-A583-2EFEF0B58D2A}"/>
    <dgm:cxn modelId="{6BDCB02C-CA54-439B-93D1-938AC34A04CB}" type="presOf" srcId="{46260913-2512-4ACC-86F9-5DA969A7CABB}" destId="{F9935F40-ADA9-4AB6-B5F5-2A673313171A}" srcOrd="0" destOrd="0" presId="urn:microsoft.com/office/officeart/2005/8/layout/chevron2"/>
    <dgm:cxn modelId="{9162DF32-EB26-4E57-A2BB-14E925F69A39}" srcId="{19A2AD4E-4983-4CCC-B3EB-8A7AB78D8A99}" destId="{F1505847-42DA-43EE-96A5-3DB39F1A62AA}" srcOrd="1" destOrd="0" parTransId="{C77B796A-FF1E-4C87-A68C-A103C4EE1E94}" sibTransId="{8ACCF473-478F-4E0C-AF69-7B30F728189E}"/>
    <dgm:cxn modelId="{D8F8C55D-66E9-4248-B1CE-7DEA4199D0E8}" type="presOf" srcId="{19A2AD4E-4983-4CCC-B3EB-8A7AB78D8A99}" destId="{4178864E-69FA-4D07-9D21-56A96F0A047B}" srcOrd="0" destOrd="0" presId="urn:microsoft.com/office/officeart/2005/8/layout/chevron2"/>
    <dgm:cxn modelId="{5BA6944E-E05A-49F9-9889-781E9621CA36}" srcId="{1F34B9D9-D2C5-4CE0-8816-BA95B5A27064}" destId="{AC48245A-3678-48EF-BF18-B2E40C723714}" srcOrd="1" destOrd="0" parTransId="{5B88BAAD-DAB5-457B-A93C-6D0595966262}" sibTransId="{E32D6E3D-7F52-4835-82E9-063C00D21E20}"/>
    <dgm:cxn modelId="{0F9EC178-7AD4-4838-91AC-CD7E9E8DE003}" type="presOf" srcId="{1F34B9D9-D2C5-4CE0-8816-BA95B5A27064}" destId="{1D742832-CBFD-4059-9C04-0F5EC36A2AF7}" srcOrd="0" destOrd="0" presId="urn:microsoft.com/office/officeart/2005/8/layout/chevron2"/>
    <dgm:cxn modelId="{061B2D80-0313-4A17-B830-0BC5DFDA2426}" type="presOf" srcId="{E0FF6876-EDF1-4985-894E-59232C88EA96}" destId="{F9935F40-ADA9-4AB6-B5F5-2A673313171A}" srcOrd="0" destOrd="1" presId="urn:microsoft.com/office/officeart/2005/8/layout/chevron2"/>
    <dgm:cxn modelId="{1F7C8184-FD83-48D5-A8D8-AD2EAE42C9F6}" srcId="{19A2AD4E-4983-4CCC-B3EB-8A7AB78D8A99}" destId="{0F3AA9BD-9D05-485B-B771-5E19BEE9EB3E}" srcOrd="0" destOrd="0" parTransId="{14B6B5B3-7AFF-4818-8C7D-425AA4BE603A}" sibTransId="{888FFC6E-9B7E-4788-92F4-E518CE3A6EBD}"/>
    <dgm:cxn modelId="{89425291-F53C-4B2B-B6AA-6EFD05033997}" srcId="{920779C3-D48A-4C81-9829-6C820FF0E3E7}" destId="{1F34B9D9-D2C5-4CE0-8816-BA95B5A27064}" srcOrd="0" destOrd="0" parTransId="{508B3899-27AE-48B7-A984-93BE26DAF37B}" sibTransId="{E8C4B125-E890-410B-95EC-65EDE17A5C3C}"/>
    <dgm:cxn modelId="{4F070AA8-3344-446C-9189-034B3F4D45DF}" srcId="{920779C3-D48A-4C81-9829-6C820FF0E3E7}" destId="{22AF95F0-38FB-4BC0-A805-CED6A4FD9762}" srcOrd="2" destOrd="0" parTransId="{28FC006B-59CE-40C2-ADC2-2930FADDB1A6}" sibTransId="{A04A7890-F404-4B9F-A498-CC7C162D9015}"/>
    <dgm:cxn modelId="{933374AD-D21F-4E27-9E08-46D003EAFDCA}" type="presOf" srcId="{AC48245A-3678-48EF-BF18-B2E40C723714}" destId="{6E1BB420-E41F-47B6-BEA4-0502CCEC0725}" srcOrd="0" destOrd="1" presId="urn:microsoft.com/office/officeart/2005/8/layout/chevron2"/>
    <dgm:cxn modelId="{BE7309B1-2806-44D4-9078-47DE268A7306}" type="presOf" srcId="{22AF95F0-38FB-4BC0-A805-CED6A4FD9762}" destId="{5BE5207A-BA29-4A3F-B5A0-00791AA56A6B}" srcOrd="0" destOrd="0" presId="urn:microsoft.com/office/officeart/2005/8/layout/chevron2"/>
    <dgm:cxn modelId="{5AB676C1-2CFB-4DAE-B20D-D5FB377438EE}" type="presOf" srcId="{0F3AA9BD-9D05-485B-B771-5E19BEE9EB3E}" destId="{458CE455-40D1-4866-8527-70F15B48FF0D}" srcOrd="0" destOrd="0" presId="urn:microsoft.com/office/officeart/2005/8/layout/chevron2"/>
    <dgm:cxn modelId="{9D40C6E8-4690-4883-93E4-9C7EA7DB7604}" type="presOf" srcId="{F1505847-42DA-43EE-96A5-3DB39F1A62AA}" destId="{458CE455-40D1-4866-8527-70F15B48FF0D}" srcOrd="0" destOrd="1" presId="urn:microsoft.com/office/officeart/2005/8/layout/chevron2"/>
    <dgm:cxn modelId="{EECA50F2-8CE4-4B8D-BD65-E2BBFB1F3282}" srcId="{22AF95F0-38FB-4BC0-A805-CED6A4FD9762}" destId="{46260913-2512-4ACC-86F9-5DA969A7CABB}" srcOrd="0" destOrd="0" parTransId="{382DA1AE-F4EE-4DFF-881E-27AF891BA0BF}" sibTransId="{73B34249-8FBE-48BD-9EB6-F2807CABA3E9}"/>
    <dgm:cxn modelId="{136392C5-9465-4FE6-BC48-3DAB5637D245}" type="presParOf" srcId="{F754E9FC-3B63-4965-BAEC-2E016DDB16D1}" destId="{D204C7DD-43D4-4A6E-8832-40B5938C257B}" srcOrd="0" destOrd="0" presId="urn:microsoft.com/office/officeart/2005/8/layout/chevron2"/>
    <dgm:cxn modelId="{7BB934A6-9BCC-4879-9AC6-C8369044BDE0}" type="presParOf" srcId="{D204C7DD-43D4-4A6E-8832-40B5938C257B}" destId="{1D742832-CBFD-4059-9C04-0F5EC36A2AF7}" srcOrd="0" destOrd="0" presId="urn:microsoft.com/office/officeart/2005/8/layout/chevron2"/>
    <dgm:cxn modelId="{2258D1D9-F2A7-4E82-8CCC-0272632E6371}" type="presParOf" srcId="{D204C7DD-43D4-4A6E-8832-40B5938C257B}" destId="{6E1BB420-E41F-47B6-BEA4-0502CCEC0725}" srcOrd="1" destOrd="0" presId="urn:microsoft.com/office/officeart/2005/8/layout/chevron2"/>
    <dgm:cxn modelId="{82361A99-3CED-43DB-AB39-C2F4DE2E1040}" type="presParOf" srcId="{F754E9FC-3B63-4965-BAEC-2E016DDB16D1}" destId="{A53553CA-5C24-43EA-B630-84805B8CD076}" srcOrd="1" destOrd="0" presId="urn:microsoft.com/office/officeart/2005/8/layout/chevron2"/>
    <dgm:cxn modelId="{7160E02F-0221-40B0-BDD4-826836F64CE9}" type="presParOf" srcId="{F754E9FC-3B63-4965-BAEC-2E016DDB16D1}" destId="{4EEF097C-C37D-4EC9-8B39-22AB04748DE2}" srcOrd="2" destOrd="0" presId="urn:microsoft.com/office/officeart/2005/8/layout/chevron2"/>
    <dgm:cxn modelId="{553A56D8-9677-4026-A3B8-7F1AF92D5C0F}" type="presParOf" srcId="{4EEF097C-C37D-4EC9-8B39-22AB04748DE2}" destId="{4178864E-69FA-4D07-9D21-56A96F0A047B}" srcOrd="0" destOrd="0" presId="urn:microsoft.com/office/officeart/2005/8/layout/chevron2"/>
    <dgm:cxn modelId="{597D29EC-42BC-4BF5-89A0-6D4D86E52E43}" type="presParOf" srcId="{4EEF097C-C37D-4EC9-8B39-22AB04748DE2}" destId="{458CE455-40D1-4866-8527-70F15B48FF0D}" srcOrd="1" destOrd="0" presId="urn:microsoft.com/office/officeart/2005/8/layout/chevron2"/>
    <dgm:cxn modelId="{DBC26843-A10C-42EA-8F8E-BDAECA30E394}" type="presParOf" srcId="{F754E9FC-3B63-4965-BAEC-2E016DDB16D1}" destId="{75F77284-8352-4572-975D-B28D15B12FB6}" srcOrd="3" destOrd="0" presId="urn:microsoft.com/office/officeart/2005/8/layout/chevron2"/>
    <dgm:cxn modelId="{8F2B7C97-0158-426E-A7E2-3BC4FE058820}" type="presParOf" srcId="{F754E9FC-3B63-4965-BAEC-2E016DDB16D1}" destId="{5AF7AC96-FA48-49D0-97C4-1A91315630FE}" srcOrd="4" destOrd="0" presId="urn:microsoft.com/office/officeart/2005/8/layout/chevron2"/>
    <dgm:cxn modelId="{B4DDEF78-3024-4197-A176-877BF2AF83DA}" type="presParOf" srcId="{5AF7AC96-FA48-49D0-97C4-1A91315630FE}" destId="{5BE5207A-BA29-4A3F-B5A0-00791AA56A6B}" srcOrd="0" destOrd="0" presId="urn:microsoft.com/office/officeart/2005/8/layout/chevron2"/>
    <dgm:cxn modelId="{9664F5F1-3097-4FF1-88D4-47359774AEBF}" type="presParOf" srcId="{5AF7AC96-FA48-49D0-97C4-1A91315630FE}" destId="{F9935F40-ADA9-4AB6-B5F5-2A67331317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2832-CBFD-4059-9C04-0F5EC36A2AF7}">
      <dsp:nvSpPr>
        <dsp:cNvPr id="0" name=""/>
        <dsp:cNvSpPr/>
      </dsp:nvSpPr>
      <dsp:spPr>
        <a:xfrm rot="5400000">
          <a:off x="-202876" y="203823"/>
          <a:ext cx="1352512" cy="94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데이터 정의</a:t>
          </a:r>
        </a:p>
      </dsp:txBody>
      <dsp:txXfrm rot="-5400000">
        <a:off x="1" y="474325"/>
        <a:ext cx="946758" cy="405754"/>
      </dsp:txXfrm>
    </dsp:sp>
    <dsp:sp modelId="{6E1BB420-E41F-47B6-BEA4-0502CCEC0725}">
      <dsp:nvSpPr>
        <dsp:cNvPr id="0" name=""/>
        <dsp:cNvSpPr/>
      </dsp:nvSpPr>
      <dsp:spPr>
        <a:xfrm rot="5400000">
          <a:off x="3896918" y="-2949212"/>
          <a:ext cx="879133" cy="6779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평점 </a:t>
          </a:r>
          <a:r>
            <a:rPr lang="en-US" altLang="ko-KR" sz="1500" kern="1200" dirty="0"/>
            <a:t>4,5</a:t>
          </a:r>
          <a:r>
            <a:rPr lang="ko-KR" altLang="en-US" sz="1500" kern="1200" dirty="0"/>
            <a:t>점 리뷰는 긍정을 의미하는 </a:t>
          </a:r>
          <a:r>
            <a:rPr lang="en-US" altLang="ko-KR" sz="1500" kern="1200" dirty="0"/>
            <a:t>1, </a:t>
          </a:r>
          <a:r>
            <a:rPr lang="ko-KR" altLang="en-US" sz="1500" kern="1200" dirty="0"/>
            <a:t>그 외는 부정의 </a:t>
          </a:r>
          <a:r>
            <a:rPr lang="en-US" altLang="ko-KR" sz="1500" kern="1200" dirty="0"/>
            <a:t>0</a:t>
          </a:r>
          <a:r>
            <a:rPr lang="ko-KR" altLang="en-US" sz="1500" kern="1200" dirty="0"/>
            <a:t>으로 </a:t>
          </a:r>
          <a:r>
            <a:rPr lang="ko-KR" altLang="en-US" sz="1500" kern="1200" dirty="0" err="1"/>
            <a:t>라벨링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중복되는 데이터 및 </a:t>
          </a:r>
          <a:r>
            <a:rPr lang="en-US" altLang="ko-KR" sz="1500" kern="1200" dirty="0"/>
            <a:t>Null </a:t>
          </a:r>
          <a:r>
            <a:rPr lang="ko-KR" altLang="en-US" sz="1500" kern="1200" dirty="0"/>
            <a:t>값과 한국어가 아닌 모든 값 제거하고 훈련 데이터와 테스트 데이터로 분리</a:t>
          </a:r>
        </a:p>
      </dsp:txBody>
      <dsp:txXfrm rot="-5400000">
        <a:off x="946759" y="43863"/>
        <a:ext cx="6736536" cy="793301"/>
      </dsp:txXfrm>
    </dsp:sp>
    <dsp:sp modelId="{4178864E-69FA-4D07-9D21-56A96F0A047B}">
      <dsp:nvSpPr>
        <dsp:cNvPr id="0" name=""/>
        <dsp:cNvSpPr/>
      </dsp:nvSpPr>
      <dsp:spPr>
        <a:xfrm rot="5400000">
          <a:off x="-202876" y="1358595"/>
          <a:ext cx="1352512" cy="94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토큰화</a:t>
          </a:r>
        </a:p>
      </dsp:txBody>
      <dsp:txXfrm rot="-5400000">
        <a:off x="1" y="1629097"/>
        <a:ext cx="946758" cy="405754"/>
      </dsp:txXfrm>
    </dsp:sp>
    <dsp:sp modelId="{458CE455-40D1-4866-8527-70F15B48FF0D}">
      <dsp:nvSpPr>
        <dsp:cNvPr id="0" name=""/>
        <dsp:cNvSpPr/>
      </dsp:nvSpPr>
      <dsp:spPr>
        <a:xfrm rot="5400000">
          <a:off x="3896918" y="-1794440"/>
          <a:ext cx="879133" cy="6779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Konply</a:t>
          </a:r>
          <a:r>
            <a:rPr lang="en-US" altLang="ko-KR" sz="1500" kern="1200" dirty="0"/>
            <a:t> </a:t>
          </a:r>
          <a:r>
            <a:rPr lang="ko-KR" altLang="en-US" sz="1500" kern="1200" dirty="0"/>
            <a:t>라이브러리의 </a:t>
          </a:r>
          <a:r>
            <a:rPr lang="en-US" altLang="ko-KR" sz="1500" kern="1200" dirty="0" err="1"/>
            <a:t>okt</a:t>
          </a:r>
          <a:r>
            <a:rPr lang="en-US" altLang="ko-KR" sz="1500" kern="1200" dirty="0"/>
            <a:t> </a:t>
          </a:r>
          <a:r>
            <a:rPr lang="ko-KR" altLang="en-US" sz="1500" kern="1200" dirty="0"/>
            <a:t>형태소 분석기 사용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불용어를 지정하여 불필요한 토큰을 제거</a:t>
          </a:r>
        </a:p>
      </dsp:txBody>
      <dsp:txXfrm rot="-5400000">
        <a:off x="946759" y="1198635"/>
        <a:ext cx="6736536" cy="793301"/>
      </dsp:txXfrm>
    </dsp:sp>
    <dsp:sp modelId="{5BE5207A-BA29-4A3F-B5A0-00791AA56A6B}">
      <dsp:nvSpPr>
        <dsp:cNvPr id="0" name=""/>
        <dsp:cNvSpPr/>
      </dsp:nvSpPr>
      <dsp:spPr>
        <a:xfrm rot="5400000">
          <a:off x="-202876" y="2513367"/>
          <a:ext cx="1352512" cy="94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벡터화</a:t>
          </a:r>
        </a:p>
      </dsp:txBody>
      <dsp:txXfrm rot="-5400000">
        <a:off x="1" y="2783869"/>
        <a:ext cx="946758" cy="405754"/>
      </dsp:txXfrm>
    </dsp:sp>
    <dsp:sp modelId="{F9935F40-ADA9-4AB6-B5F5-2A673313171A}">
      <dsp:nvSpPr>
        <dsp:cNvPr id="0" name=""/>
        <dsp:cNvSpPr/>
      </dsp:nvSpPr>
      <dsp:spPr>
        <a:xfrm rot="5400000">
          <a:off x="3896918" y="-639669"/>
          <a:ext cx="879133" cy="6779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토큰을 단어의 빈도수로 정수 인코딩 후 패딩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워드 </a:t>
          </a:r>
          <a:r>
            <a:rPr lang="ko-KR" altLang="en-US" sz="1500" kern="1200" dirty="0" err="1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임베딩을</a:t>
          </a:r>
          <a:r>
            <a:rPr lang="ko-KR" altLang="en-US" sz="1500" kern="1200" dirty="0">
              <a:solidFill>
                <a:schemeClr val="accent1"/>
              </a:solidFill>
              <a:latin typeface="+mn-ea"/>
              <a:ea typeface="+mn-ea"/>
              <a:cs typeface="Arial" panose="020B0604020202020204" pitchFamily="34" charset="0"/>
            </a:rPr>
            <a:t> 통해 각 단어들로 구성된 문장을 다 같은 차원의 벡터로 만들어주고 각각의 단어에 수치를 부여하여 유사치를 표현</a:t>
          </a:r>
          <a:endParaRPr lang="ko-KR" altLang="en-US" sz="1500" kern="1200" dirty="0">
            <a:latin typeface="+mn-ea"/>
            <a:ea typeface="+mn-ea"/>
          </a:endParaRPr>
        </a:p>
      </dsp:txBody>
      <dsp:txXfrm rot="-5400000">
        <a:off x="946759" y="2353406"/>
        <a:ext cx="6736536" cy="793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2F78AE-1DC9-4E95-AA68-17EB8BC53BA7}" type="datetime1">
              <a:rPr lang="ko-KR" altLang="en-US"/>
              <a:pPr lvl="0">
                <a:defRPr/>
              </a:pPr>
              <a:t>2023-03-26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C24B3AB-AE88-4FF7-8FA7-DE4678F6F0B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5:16:37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5:16:42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678 78 24575,'22'0'0,"-19"0"0,-6 0 0,-33 0 0,0 0 0,-533 0 0,566 1 0,0-1 0,0 0 0,1 1 0,-1-1 0,0 1 0,0 0 0,0 0 0,1 0 0,-1 0 0,1 1 0,-1-1 0,1 1 0,-1 0 0,1-1 0,0 1 0,0 0 0,-3 4 0,4-5 0,0 0 0,0 0 0,0 1 0,0-1 0,0 0 0,1 1 0,-1-1 0,1 1 0,-1-1 0,1 1 0,0-1 0,-1 1 0,1-1 0,0 1 0,0-1 0,0 1 0,0 0 0,0-1 0,0 1 0,1-1 0,-1 1 0,1-1 0,-1 1 0,1-1 0,-1 1 0,1-1 0,0 0 0,-1 1 0,1-1 0,0 0 0,0 0 0,0 1 0,0-1 0,0 0 0,2 1 0,0 0 0,0 0 0,0 0 0,0 0 0,0 0 0,0-1 0,1 0 0,-1 1 0,1-1 0,-1 0 0,1-1 0,-1 1 0,1 0 0,6-1 0,57-3 0,-35 1 0,72 3 0,56-3 0,-62-15 0,-73 11 0,0 1 0,0 1 0,31 0 0,-12 7 0,-32-2 0,0 0 0,1 0 0,-1-1 0,1-1 0,-1 0 0,1 0 0,12-5 0,-23 5 0,0 0 0,0-1 0,0 1 0,0-1 0,0 0 0,-1 1 0,1-1 0,0 0 0,-1 0 0,0 0 0,1 0 0,-1-1 0,0 1 0,0 0 0,0 0 0,0-1 0,-1 1 0,1-1 0,-1 1 0,1 0 0,-1-1 0,0 1 0,0-1 0,0 1 0,0-1 0,0 1 0,-2-5 0,2 4 0,0 0 0,-1 1 0,1-1 0,-1 0 0,1 1 0,-1-1 0,0 1 0,0-1 0,0 1 0,-1-1 0,1 1 0,-1-1 0,1 1 0,-1 0 0,0 0 0,1 0 0,-1 0 0,0 0 0,-1 0 0,1 1 0,0-1 0,0 1 0,-1-1 0,1 1 0,-3-1 0,-22-1 0,1 1 0,-1 1 0,-47 4 0,-3 1 0,-487-4-1365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fld id="{C2159322-6C85-4127-9E81-7F8BF0D70E1A}" type="datetime1">
              <a:rPr lang="zh-CN" altLang="en-US"/>
              <a:pPr lvl="0">
                <a:defRPr/>
              </a:pPr>
              <a:t>2023/03/26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fld id="{2AEA76D6-C0AA-410F-9DDC-526F0CB07C6D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안녕하세요 리뷰를 딥러닝을 통한 감성 분석 및 더 나아가 답글 생성기로의 향후 발전 방향까지 발표를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딥러닝 과정에 대해 좀더 상세히 말씀드리겠습니다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학습 과정을 말씀드리면 먼저 훈련 데이터를 통해 학습시킨 후 테스트 데이터를 모델에 넣어 예측 값과 실제 값의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오차를 줄이는 방향으로 가중치를 업데이트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마지막으로 모델의 예측 값과 테스트 데이터의 실제 결과 값을 비교해서 성능을 테스트합니다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학습 시 데이터를 나누지 않으면 모델의 실제 성능과 상관없이 완벽한 예측 값을 보이는 오버피팅 현상이 발생하기 때문에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모델을 특정 데이터로 학습 시킨 후 학습이 완료된 모델에 같은 데이터를 넣어 테스트를 진행합니다</a:t>
            </a:r>
            <a:r>
              <a:rPr lang="en-US" altLang="ko-KR"/>
              <a:t>.***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저희가 쓴 </a:t>
            </a:r>
            <a:r>
              <a:rPr lang="en-US" altLang="ko-KR"/>
              <a:t>GRU </a:t>
            </a:r>
            <a:r>
              <a:rPr lang="ko-KR" altLang="en-US"/>
              <a:t>모델에 대해 살펴보겠습니다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GRU </a:t>
            </a:r>
            <a:r>
              <a:rPr lang="ko-KR" altLang="en-US"/>
              <a:t>모델은 </a:t>
            </a:r>
            <a:r>
              <a:rPr lang="en-US" altLang="ko-KR"/>
              <a:t>GRU Layer</a:t>
            </a:r>
            <a:r>
              <a:rPr lang="ko-KR" altLang="en-US"/>
              <a:t>에서 무작위로 설정된 </a:t>
            </a:r>
            <a:r>
              <a:rPr lang="ko-KR" altLang="en-US" sz="1200"/>
              <a:t>가중치와 </a:t>
            </a:r>
            <a:r>
              <a:rPr lang="ko-KR" altLang="en-US" sz="1200">
                <a:latin typeface="휴먼모음T"/>
                <a:ea typeface="휴먼모음T"/>
              </a:rPr>
              <a:t>전달받은 데이터를 연산하여 예측데이터를 생성하는 순전파</a:t>
            </a:r>
            <a:r>
              <a:rPr lang="en-US" altLang="ko-KR" sz="1200">
                <a:latin typeface="휴먼모음T"/>
                <a:ea typeface="휴먼모음T"/>
              </a:rPr>
              <a:t>,</a:t>
            </a:r>
            <a:endParaRPr lang="en-US" altLang="ko-KR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휴먼모음T"/>
                <a:ea typeface="휴먼모음T"/>
              </a:rPr>
              <a:t>예측 데이터와 실제 응답 데이터의 오차</a:t>
            </a:r>
            <a:r>
              <a:rPr lang="en-US" altLang="ko-KR" sz="1200">
                <a:latin typeface="휴먼모음T"/>
                <a:ea typeface="휴먼모음T"/>
              </a:rPr>
              <a:t>(loss)</a:t>
            </a:r>
            <a:r>
              <a:rPr lang="ko-KR" altLang="en-US" sz="1200">
                <a:latin typeface="휴먼모음T"/>
                <a:ea typeface="휴먼모음T"/>
              </a:rPr>
              <a:t>를 비교하고 가중치를 수정해가며 최적의 가중치 도출 </a:t>
            </a:r>
            <a:r>
              <a:rPr lang="en-US" altLang="ko-KR" sz="1200">
                <a:latin typeface="휴먼모음T"/>
                <a:ea typeface="휴먼모음T"/>
              </a:rPr>
              <a:t>(</a:t>
            </a:r>
            <a:r>
              <a:rPr lang="ko-KR" altLang="en-US" sz="1200">
                <a:latin typeface="휴먼모음T"/>
                <a:ea typeface="휴먼모음T"/>
              </a:rPr>
              <a:t>역전파</a:t>
            </a:r>
            <a:r>
              <a:rPr lang="en-US" altLang="ko-KR" sz="1200">
                <a:latin typeface="휴먼모음T"/>
                <a:ea typeface="휴먼모음T"/>
              </a:rPr>
              <a:t>)</a:t>
            </a:r>
            <a:r>
              <a:rPr lang="ko-KR" altLang="en-US" sz="1200">
                <a:latin typeface="휴먼모음T"/>
                <a:ea typeface="휴먼모음T"/>
              </a:rPr>
              <a:t>의 반복으로 작업으로 구성됩니다</a:t>
            </a:r>
            <a:r>
              <a:rPr lang="en-US" altLang="ko-KR" sz="1200">
                <a:latin typeface="휴먼모음T"/>
                <a:ea typeface="휴먼모음T"/>
              </a:rPr>
              <a:t>.</a:t>
            </a:r>
            <a:endParaRPr lang="en-US" altLang="ko-KR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알고리즘에 대해 살펴보면 </a:t>
            </a:r>
            <a:r>
              <a:rPr lang="en-US" altLang="ko-KR"/>
              <a:t>reset gate</a:t>
            </a:r>
            <a:r>
              <a:rPr lang="ko-KR" altLang="en-US"/>
              <a:t>에서 과거의 데이터를 </a:t>
            </a:r>
            <a:r>
              <a:rPr lang="en-US" altLang="ko-KR"/>
              <a:t>sigmoid </a:t>
            </a:r>
            <a:r>
              <a:rPr lang="ko-KR" altLang="en-US"/>
              <a:t>연산을 통해 리셋 시키고</a:t>
            </a:r>
            <a:endParaRPr lang="ko-KR" altLang="en-US"/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Update gate</a:t>
            </a:r>
            <a:r>
              <a:rPr lang="ko-KR" altLang="en-US"/>
              <a:t>에서는 현시점에서 사용할 데이터를 결정합니다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/>
              <a:t>GRU</a:t>
            </a:r>
            <a:r>
              <a:rPr lang="ko-KR" altLang="en-US"/>
              <a:t>의 </a:t>
            </a:r>
            <a:r>
              <a:rPr lang="en-US" altLang="ko-KR"/>
              <a:t>LSTM</a:t>
            </a:r>
            <a:r>
              <a:rPr lang="ko-KR" altLang="en-US"/>
              <a:t>과 비교했을 때의 장점을 살펴보겠습니다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GRU</a:t>
            </a:r>
            <a:r>
              <a:rPr lang="ko-KR" altLang="en-US"/>
              <a:t>는 비교적 간단한 구조로 이루어져 있어 계산상 효율적이며 특히</a:t>
            </a:r>
            <a:r>
              <a:rPr lang="en-US" altLang="ko-KR"/>
              <a:t>, </a:t>
            </a:r>
            <a:r>
              <a:rPr lang="ko-KR" altLang="en-US"/>
              <a:t>데이터셋이 작거나 설계 시 반복 시도를 많이 해야 하는 경우에 유리합니다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또한 </a:t>
            </a:r>
            <a:r>
              <a:rPr lang="en-US" altLang="ko-KR"/>
              <a:t>cell</a:t>
            </a:r>
            <a:r>
              <a:rPr lang="ko-KR" altLang="en-US"/>
              <a:t>과 </a:t>
            </a:r>
            <a:r>
              <a:rPr lang="en-US" altLang="ko-KR"/>
              <a:t>output gate</a:t>
            </a:r>
            <a:r>
              <a:rPr lang="ko-KR" altLang="en-US"/>
              <a:t>가 없는 대신 </a:t>
            </a:r>
            <a:r>
              <a:rPr lang="en-US" altLang="ko-KR"/>
              <a:t>update gate</a:t>
            </a:r>
            <a:r>
              <a:rPr lang="ko-KR" altLang="en-US"/>
              <a:t>와 </a:t>
            </a:r>
            <a:r>
              <a:rPr lang="en-US" altLang="ko-KR"/>
              <a:t>reset gate</a:t>
            </a:r>
            <a:r>
              <a:rPr lang="ko-KR" altLang="en-US"/>
              <a:t>가 있어 메모리가 덮여 씌워질 가능성이 없는 장점을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좀 더 상세히 살펴보면</a:t>
            </a:r>
            <a:endParaRPr lang="ko-KR" altLang="en-US"/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휴먼모음T"/>
                <a:ea typeface="휴먼모음T"/>
              </a:rPr>
              <a:t>각 게이트들은 </a:t>
            </a:r>
            <a:r>
              <a:rPr lang="en-US" altLang="ko-KR" sz="1200">
                <a:latin typeface="휴먼모음T"/>
                <a:ea typeface="휴먼모음T"/>
              </a:rPr>
              <a:t>sigmoid layer</a:t>
            </a:r>
            <a:r>
              <a:rPr lang="ko-KR" altLang="en-US" sz="1200">
                <a:latin typeface="휴먼모음T"/>
                <a:ea typeface="휴먼모음T"/>
              </a:rPr>
              <a:t>와 </a:t>
            </a:r>
            <a:r>
              <a:rPr lang="en-US" altLang="ko-KR" sz="1200">
                <a:latin typeface="휴먼모음T"/>
                <a:ea typeface="휴먼모음T"/>
              </a:rPr>
              <a:t>pointwise</a:t>
            </a:r>
            <a:r>
              <a:rPr lang="ko-KR" altLang="en-US" sz="1200">
                <a:latin typeface="휴먼모음T"/>
                <a:ea typeface="휴먼모음T"/>
              </a:rPr>
              <a:t>곱 연산을 통해 값을 제어하는데</a:t>
            </a:r>
            <a:endParaRPr lang="ko-KR" altLang="en-US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휴먼모음T"/>
                <a:ea typeface="휴먼모음T"/>
              </a:rPr>
              <a:t>이 때</a:t>
            </a:r>
            <a:r>
              <a:rPr lang="en-US" altLang="ko-KR" sz="1200">
                <a:latin typeface="휴먼모음T"/>
                <a:ea typeface="휴먼모음T"/>
              </a:rPr>
              <a:t>, </a:t>
            </a:r>
            <a:r>
              <a:rPr lang="ko-KR" altLang="en-US" sz="1200">
                <a:latin typeface="휴먼모음T"/>
                <a:ea typeface="휴먼모음T"/>
              </a:rPr>
              <a:t>과거의 출력 값을 그대로 사용하지 않고</a:t>
            </a:r>
            <a:r>
              <a:rPr lang="en-US" altLang="ko-KR" sz="1200">
                <a:latin typeface="휴먼모음T"/>
                <a:ea typeface="휴먼모음T"/>
              </a:rPr>
              <a:t>, </a:t>
            </a:r>
            <a:r>
              <a:rPr lang="ko-KR" altLang="en-US" sz="1200">
                <a:latin typeface="휴먼모음T"/>
                <a:ea typeface="휴먼모음T"/>
              </a:rPr>
              <a:t>리셋 데이터로 출력한 값을 이용하여 </a:t>
            </a:r>
            <a:r>
              <a:rPr lang="en-US" altLang="ko-KR" sz="1200">
                <a:latin typeface="휴먼모음T"/>
                <a:ea typeface="휴먼모음T"/>
              </a:rPr>
              <a:t>pointwise </a:t>
            </a:r>
            <a:r>
              <a:rPr lang="ko-KR" altLang="en-US" sz="1200">
                <a:latin typeface="휴먼모음T"/>
                <a:ea typeface="휴먼모음T"/>
              </a:rPr>
              <a:t>곱 연산을 합니다</a:t>
            </a:r>
            <a:r>
              <a:rPr lang="en-US" altLang="ko-KR" sz="1200">
                <a:latin typeface="휴먼모음T"/>
                <a:ea typeface="휴먼모음T"/>
              </a:rPr>
              <a:t>.</a:t>
            </a:r>
            <a:endParaRPr lang="en-US" altLang="ko-KR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휴먼모음T"/>
                <a:ea typeface="휴먼모음T"/>
              </a:rPr>
              <a:t>연산 결과를 </a:t>
            </a:r>
            <a:r>
              <a:rPr lang="en-US" altLang="ko-KR" sz="1200">
                <a:latin typeface="휴먼모음T"/>
                <a:ea typeface="휴먼모음T"/>
              </a:rPr>
              <a:t>hyperbolic</a:t>
            </a:r>
            <a:r>
              <a:rPr lang="ko-KR" altLang="en-US" sz="1200">
                <a:latin typeface="휴먼모음T"/>
                <a:ea typeface="휴먼모음T"/>
              </a:rPr>
              <a:t> </a:t>
            </a:r>
            <a:r>
              <a:rPr lang="en-US" altLang="ko-KR" sz="1200">
                <a:latin typeface="휴먼모음T"/>
                <a:ea typeface="휴먼모음T"/>
              </a:rPr>
              <a:t>tanget </a:t>
            </a:r>
            <a:r>
              <a:rPr lang="ko-KR" altLang="en-US" sz="1200">
                <a:latin typeface="휴먼모음T"/>
                <a:ea typeface="휴먼모음T"/>
              </a:rPr>
              <a:t>함수를 거쳐 값을 출력하여 이전의</a:t>
            </a:r>
            <a:r>
              <a:rPr lang="en-US" altLang="ko-KR" sz="1200">
                <a:latin typeface="휴먼모음T"/>
                <a:ea typeface="휴먼모음T"/>
              </a:rPr>
              <a:t> h</a:t>
            </a:r>
            <a:r>
              <a:rPr lang="ko-KR" altLang="en-US" sz="1200">
                <a:latin typeface="휴먼모음T"/>
                <a:ea typeface="휴먼모음T"/>
              </a:rPr>
              <a:t>에서 연산한 값을 합한 값이 출력됩니다</a:t>
            </a:r>
            <a:r>
              <a:rPr lang="en-US" altLang="ko-KR" sz="1200">
                <a:latin typeface="휴먼모음T"/>
                <a:ea typeface="휴먼모음T"/>
              </a:rPr>
              <a:t>.</a:t>
            </a:r>
            <a:endParaRPr lang="en-US" altLang="ko-KR" sz="1200">
              <a:latin typeface="휴먼모음T"/>
              <a:ea typeface="휴먼모음T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휴먼모음T"/>
                <a:ea typeface="휴먼모음T"/>
              </a:rPr>
              <a:t>마지막으로 이전 정보는 되도록 무시하고 끝 부분의 정보를 최대한 유지하며 수행합니다</a:t>
            </a:r>
            <a:r>
              <a:rPr lang="en-US" altLang="ko-KR" sz="1200">
                <a:latin typeface="휴먼모음T"/>
                <a:ea typeface="휴먼모음T"/>
              </a:rPr>
              <a:t>.</a:t>
            </a:r>
            <a:endParaRPr lang="en-US" altLang="ko-KR" sz="1200">
              <a:latin typeface="휴먼모음T"/>
              <a:ea typeface="휴먼모음T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앞서 말씀드렸던 </a:t>
            </a:r>
            <a:r>
              <a:rPr lang="en-US" altLang="ko-KR"/>
              <a:t>20</a:t>
            </a:r>
            <a:r>
              <a:rPr lang="ko-KR" altLang="en-US"/>
              <a:t>만개의 리뷰 데이터를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앞 슬라이드의 데이터에 대한 전처리 과정은 크게 데이터 정의</a:t>
            </a:r>
            <a:r>
              <a:rPr lang="en-US" altLang="ko-KR"/>
              <a:t>, </a:t>
            </a:r>
            <a:r>
              <a:rPr lang="ko-KR" altLang="en-US"/>
              <a:t>토큰화 그리고 벡터화 이 </a:t>
            </a:r>
            <a:r>
              <a:rPr lang="en-US" altLang="ko-KR"/>
              <a:t>3</a:t>
            </a:r>
            <a:r>
              <a:rPr lang="ko-KR" altLang="en-US"/>
              <a:t>가지로 나누어 볼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데이터 정의에서는 평점 </a:t>
            </a:r>
            <a:r>
              <a:rPr lang="en-US" altLang="ko-KR"/>
              <a:t>4,5</a:t>
            </a:r>
            <a:r>
              <a:rPr lang="ko-KR" altLang="en-US"/>
              <a:t>점 리뷰에는 긍정을 의미하는 </a:t>
            </a:r>
            <a:r>
              <a:rPr lang="en-US" altLang="ko-KR"/>
              <a:t>1, </a:t>
            </a:r>
            <a:r>
              <a:rPr lang="ko-KR" altLang="en-US"/>
              <a:t>그 외에는 부정의 </a:t>
            </a:r>
            <a:r>
              <a:rPr lang="en-US" altLang="ko-KR"/>
              <a:t>0</a:t>
            </a:r>
            <a:r>
              <a:rPr lang="ko-KR" altLang="en-US"/>
              <a:t>을 라벨링하고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중복되는 데이터</a:t>
            </a:r>
            <a:r>
              <a:rPr lang="en-US" altLang="ko-KR"/>
              <a:t>, null </a:t>
            </a:r>
            <a:r>
              <a:rPr lang="ko-KR" altLang="en-US"/>
              <a:t>값</a:t>
            </a:r>
            <a:r>
              <a:rPr lang="en-US" altLang="ko-KR"/>
              <a:t>, </a:t>
            </a:r>
            <a:r>
              <a:rPr lang="ko-KR" altLang="en-US"/>
              <a:t>한국어가 아닌 모든 값을 제거하고 훈련 데이터와 테스트 데이터를 분리하는 작업을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토큰화에서는 </a:t>
            </a:r>
            <a:r>
              <a:rPr lang="en-US" altLang="ko-KR"/>
              <a:t>Okt</a:t>
            </a:r>
            <a:r>
              <a:rPr lang="ko-KR" altLang="en-US"/>
              <a:t>형태소 분석기를 사용하여 토큰화를 진행하고 불용어 지정읕 통해 불필요한 토큰을 제거합니다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벡터화 단계에서는 패딩을 통해 문장 길이를 맞춰주고 워드 임베딩을 통해 각각의 단어에 속성에 대한 수치를 부여했습니다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 과정에 대해 뒷 슬라이드에서 좀 더 상세하게 말씀드리겠습니다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리뷰 데이터에서 토큰의 기준을 단어로 했고 </a:t>
            </a:r>
            <a:r>
              <a:rPr lang="en-US" altLang="ko-KR"/>
              <a:t>okt </a:t>
            </a:r>
            <a:r>
              <a:rPr lang="ko-KR" altLang="en-US"/>
              <a:t>형태소 분석기를 통해 단어의 토큰화를 진행했습니다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또한 불용어를 지정하여 불필요한 단어 토큰들을 제거해주는 과정을 거쳐 원활한 연산을 도모했습니다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직접 작성한 </a:t>
            </a:r>
            <a:r>
              <a:rPr lang="en-US" altLang="ko-KR"/>
              <a:t>3748</a:t>
            </a:r>
            <a:r>
              <a:rPr lang="ko-KR" altLang="en-US"/>
              <a:t>개의 불용어를 지정한 후 불필요한</a:t>
            </a:r>
            <a:r>
              <a:rPr lang="en-US" altLang="ko-KR"/>
              <a:t>, </a:t>
            </a:r>
            <a:r>
              <a:rPr lang="ko-KR" altLang="en-US"/>
              <a:t>다시 말하면 의미 분석에 도움이 되지 않는 토큰을 제거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다음 슬라이드에 나올 정수 인코딩을 하기위해 </a:t>
            </a:r>
            <a:r>
              <a:rPr lang="en-US" altLang="ko-KR"/>
              <a:t>counter </a:t>
            </a:r>
            <a:r>
              <a:rPr lang="ko-KR" altLang="en-US"/>
              <a:t>함수를 이용해 각 단어의 빈도수를 계산했습니다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/>
              <a:t>Counter</a:t>
            </a:r>
            <a:r>
              <a:rPr lang="ko-KR" altLang="en-US"/>
              <a:t>함수를 통한 단어 빈도수 계산 및 정렬 그리고 중복을 제거한 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계산된 단어 빈도수 순으로 정수를 부여했습니다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이는 빈도수가 높은 단어들만 사용하기 위함입니다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먼저 주제 선정 배경에 대해 말씀드리겠습니다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훈련 데이터와 테스트 데이터에 각각 정수 인코딩을 수행했는데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 때</a:t>
            </a:r>
            <a:r>
              <a:rPr lang="en-US" altLang="ko-KR"/>
              <a:t>, </a:t>
            </a:r>
            <a:r>
              <a:rPr lang="ko-KR" altLang="en-US"/>
              <a:t>토크나이저는 텍스트 시퀀스를 기계가 알아듣는 숫자 시퀀스로 변환합니다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높은 빈도수의 단어에 빠른 순위를 매겨주었습니다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다음으로 리뷰의 최대 길이 및 평균 길이 확인을 통해 적정 패딩을 확보했고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100%</a:t>
            </a:r>
            <a:r>
              <a:rPr lang="ko-KR" altLang="en-US"/>
              <a:t>의 샘플 비율을 보이는 </a:t>
            </a:r>
            <a:r>
              <a:rPr lang="en-US" altLang="ko-KR"/>
              <a:t>80</a:t>
            </a:r>
            <a:r>
              <a:rPr lang="ko-KR" altLang="en-US"/>
              <a:t>으로 패딩을 수행했습니다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패딩을 사용한 이유에 대해 좀 더 살펴보겠습니다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사용하는 데이터들의 문장 길이는 제 각각인데 기계는 동일한 길이의 문장들에 대해서만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하나의 행렬로 묶어 처리할 수 있기 때문에 여러 문장의 길이를 동일하게 맞춰주는 작업인 패딩이 필요하다고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임베딩에 대해 살펴보면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사람이 쓰는 자연어를 기계가 이해할 수 있는 수치로 바꿔주는 것을 임베딩이라고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위의 표를 보시면 </a:t>
            </a:r>
            <a:r>
              <a:rPr lang="en-US" altLang="ko-KR"/>
              <a:t>gender</a:t>
            </a:r>
            <a:r>
              <a:rPr lang="ko-KR" altLang="en-US"/>
              <a:t> 관련해서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man -1, woman +1</a:t>
            </a:r>
            <a:r>
              <a:rPr lang="ko-KR" altLang="en-US"/>
              <a:t>로 반대의 수치를 보여주는 반면</a:t>
            </a:r>
            <a:r>
              <a:rPr lang="en-US" altLang="ko-KR"/>
              <a:t>^</a:t>
            </a:r>
            <a:r>
              <a:rPr lang="ko-KR" altLang="en-US"/>
              <a:t> </a:t>
            </a:r>
            <a:r>
              <a:rPr lang="en-US" altLang="ko-KR"/>
              <a:t>apple</a:t>
            </a:r>
            <a:r>
              <a:rPr lang="ko-KR" altLang="en-US"/>
              <a:t>과 </a:t>
            </a:r>
            <a:r>
              <a:rPr lang="en-US" altLang="ko-KR"/>
              <a:t>orange</a:t>
            </a:r>
            <a:r>
              <a:rPr lang="ko-KR" altLang="en-US"/>
              <a:t>에 대해선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별다른 차이를 안 보이는 것을 알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이를 통해 유사한 단어들에 비슷한 수치가 부여됨을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추가로 원</a:t>
            </a:r>
            <a:r>
              <a:rPr lang="en-US" altLang="ko-KR"/>
              <a:t>-</a:t>
            </a:r>
            <a:r>
              <a:rPr lang="ko-KR" altLang="en-US"/>
              <a:t>핫 인코딩과의 비교를 통해 임베딩을 설명하겠습니다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희소 표현으로 불리는 원</a:t>
            </a:r>
            <a:r>
              <a:rPr lang="en-US" altLang="ko-KR"/>
              <a:t>-</a:t>
            </a:r>
            <a:r>
              <a:rPr lang="ko-KR" altLang="en-US"/>
              <a:t>핫 인코딩을 사용하면 단어의 개수가 늘어남에 따라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벡터의 차원이 한없이 커지며</a:t>
            </a:r>
            <a:r>
              <a:rPr lang="en-US" altLang="ko-KR"/>
              <a:t> </a:t>
            </a:r>
            <a:r>
              <a:rPr lang="ko-KR" altLang="en-US"/>
              <a:t>단어에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</a:t>
            </a:r>
            <a:r>
              <a:rPr lang="ko-KR" altLang="en-US"/>
              <a:t>의 수치만 부여되지만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워드 임베딩은 사용자가 설정한 값으로 모든 단어의 벡터 차원을 맞추고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단어의 속성에 따라</a:t>
            </a:r>
            <a:r>
              <a:rPr lang="en-US" altLang="ko-KR"/>
              <a:t>^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</a:t>
            </a:r>
            <a:r>
              <a:rPr lang="ko-KR" altLang="en-US"/>
              <a:t>만이 아닌 </a:t>
            </a:r>
            <a:r>
              <a:rPr lang="en-US" altLang="ko-KR"/>
              <a:t>^ </a:t>
            </a:r>
            <a:r>
              <a:rPr lang="ko-KR" altLang="en-US"/>
              <a:t>다양한 수치를 부여한다는 장점이 있어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마지막으로 전처리된 데이터들을 앞서 말씀드린 </a:t>
            </a:r>
            <a:r>
              <a:rPr lang="en-US" altLang="ko-KR"/>
              <a:t>GRU </a:t>
            </a:r>
            <a:r>
              <a:rPr lang="ko-KR" altLang="en-US"/>
              <a:t>모델을 통해 학습 및 예측했습니다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 학습된 데이터를 바탕으로 리뷰의 긍정 </a:t>
            </a:r>
            <a:r>
              <a:rPr lang="en-US" altLang="ko-KR" dirty="0"/>
              <a:t>%</a:t>
            </a:r>
            <a:r>
              <a:rPr lang="ko-KR" altLang="en-US" dirty="0"/>
              <a:t>를 예측해봤습니다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보시면 완전 긍정문으로 판단되는 문장에 약 </a:t>
            </a:r>
            <a:r>
              <a:rPr lang="en-US" altLang="ko-KR" dirty="0"/>
              <a:t>95%</a:t>
            </a:r>
            <a:r>
              <a:rPr lang="ko-KR" altLang="en-US" dirty="0"/>
              <a:t>의 긍정 수치를 보여줬으며</a:t>
            </a:r>
            <a:endParaRPr lang="en-US" altLang="ko-KR" dirty="0"/>
          </a:p>
          <a:p>
            <a:r>
              <a:rPr lang="ko-KR" altLang="en-US" dirty="0"/>
              <a:t>부정문으로 판단되는 문장에는 약 </a:t>
            </a:r>
            <a:r>
              <a:rPr lang="en-US" altLang="ko-KR" dirty="0"/>
              <a:t>0.7</a:t>
            </a:r>
            <a:r>
              <a:rPr lang="ko-KR" altLang="en-US" dirty="0"/>
              <a:t>퍼센트의 낮은 긍정 수치를 보여줬습니다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</a:t>
            </a:r>
            <a:r>
              <a:rPr lang="ko-KR" altLang="en-US" dirty="0" err="1"/>
              <a:t>긍부정이</a:t>
            </a:r>
            <a:r>
              <a:rPr lang="ko-KR" altLang="en-US" dirty="0"/>
              <a:t> 모호한 문장에는 </a:t>
            </a:r>
            <a:r>
              <a:rPr lang="en-US" altLang="ko-KR" dirty="0"/>
              <a:t>36.7</a:t>
            </a:r>
            <a:r>
              <a:rPr lang="ko-KR" altLang="en-US" dirty="0"/>
              <a:t>퍼센트의 긍정 수치의 결과값을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424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또한 긍정</a:t>
            </a:r>
            <a:r>
              <a:rPr lang="en-US" altLang="ko-KR" dirty="0"/>
              <a:t>, </a:t>
            </a:r>
            <a:r>
              <a:rPr lang="ko-KR" altLang="en-US" dirty="0"/>
              <a:t>부정 각 </a:t>
            </a:r>
            <a:r>
              <a:rPr lang="en-US" altLang="ko-KR" dirty="0"/>
              <a:t>700</a:t>
            </a:r>
            <a:r>
              <a:rPr lang="ko-KR" altLang="en-US" dirty="0"/>
              <a:t>개의 추가 리뷰 데이터를 샘플링해서 리뷰의 분포를 시각화하고 모델의 성능을 확인하는 작업까지 마쳤습니다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9682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마지막으로 답글 생성 기능을 통해 기존의 대응 매뉴얼에 따라 리뷰의 성격에 맞는 답글을 생성할 수 있도록 했고</a:t>
            </a:r>
            <a:endParaRPr lang="en-US" altLang="ko-KR" dirty="0"/>
          </a:p>
          <a:p>
            <a:r>
              <a:rPr lang="ko-KR" altLang="en-US" dirty="0"/>
              <a:t>부정 리뷰에 포함된 특정 단어에 따라서 알맞은 케이스의 답글을 생성할 수 있도록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772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마지막으로 발전 방향에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74406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아이팰리는 교내에서 시작된 스타트업 기업으로 작은 규모와 재정 여건상 고객을 담당하는 </a:t>
            </a:r>
            <a:r>
              <a:rPr lang="en-US" altLang="ko-KR"/>
              <a:t>cs</a:t>
            </a:r>
            <a:r>
              <a:rPr lang="ko-KR" altLang="en-US"/>
              <a:t>직원이 변경되는 경우가 잦습니다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답글 생성 기능에서 사용자가 질문을 하면 미리 설계한 알고리즘의 한정된 시나리오 기반으로 답변을 하거나</a:t>
            </a:r>
            <a:endParaRPr lang="en-US" altLang="ko-KR" dirty="0"/>
          </a:p>
          <a:p>
            <a:r>
              <a:rPr lang="ko-KR" altLang="en-US" dirty="0"/>
              <a:t>이 또한 데이터의 부족으로 인해 많은 한계에 부딪히게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대해 저희 조가 생각한 것은 더 많은 데이터를 사용한 </a:t>
            </a:r>
            <a:r>
              <a:rPr lang="ko-KR" altLang="en-US" dirty="0" err="1"/>
              <a:t>머신러닝</a:t>
            </a:r>
            <a:r>
              <a:rPr lang="ko-KR" altLang="en-US" dirty="0"/>
              <a:t> 및 </a:t>
            </a:r>
            <a:r>
              <a:rPr lang="ko-KR" altLang="en-US" dirty="0" err="1"/>
              <a:t>딥러닝을</a:t>
            </a:r>
            <a:r>
              <a:rPr lang="ko-KR" altLang="en-US" dirty="0"/>
              <a:t> 통해서</a:t>
            </a:r>
            <a:r>
              <a:rPr lang="en-US" altLang="ko-KR" dirty="0"/>
              <a:t>^</a:t>
            </a:r>
            <a:r>
              <a:rPr lang="ko-KR" altLang="en-US" dirty="0"/>
              <a:t> 리뷰에 적합한</a:t>
            </a:r>
            <a:endParaRPr lang="en-US" altLang="ko-KR" dirty="0"/>
          </a:p>
          <a:p>
            <a:r>
              <a:rPr lang="ko-KR" altLang="en-US" dirty="0"/>
              <a:t>답글을 생성하고</a:t>
            </a:r>
            <a:r>
              <a:rPr lang="en-US" altLang="ko-KR" dirty="0"/>
              <a:t>^</a:t>
            </a:r>
            <a:r>
              <a:rPr lang="ko-KR" altLang="en-US" dirty="0"/>
              <a:t> 더 나아가 시각자료 제공과 사용자 개개인에 맞춘 서비스를 제공하는 쪽으로의 발전 방향을 잡았습니다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IBK </a:t>
            </a:r>
            <a:r>
              <a:rPr lang="ko-KR" altLang="en-US" dirty="0"/>
              <a:t>기업은행은 중소기업의 자주적인 운영을 원활하게 지원을 수행하는 은행입니다</a:t>
            </a:r>
            <a:r>
              <a:rPr lang="en-US" altLang="ko-KR" dirty="0"/>
              <a:t>. </a:t>
            </a:r>
            <a:r>
              <a:rPr lang="ko-KR" altLang="en-US" dirty="0"/>
              <a:t>중소기업의 자주적인 발전은 곧 나라의 발전이라고 생각합니다</a:t>
            </a:r>
            <a:r>
              <a:rPr lang="en-US" altLang="ko-KR" dirty="0"/>
              <a:t>. </a:t>
            </a:r>
            <a:r>
              <a:rPr lang="ko-KR" altLang="en-US" dirty="0"/>
              <a:t>많은 </a:t>
            </a:r>
            <a:r>
              <a:rPr lang="ko-KR" altLang="en-US" dirty="0" err="1"/>
              <a:t>스타트업들이</a:t>
            </a:r>
            <a:r>
              <a:rPr lang="ko-KR" altLang="en-US" dirty="0"/>
              <a:t> 생겨나고 있는 현시점에서 데이터를 기반으로 기업들을 분석하고 그들의 편에 서서 비즈니스의 역량을 강화 시켜주어야 한다는 중요성을 느꼈습니다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IBK </a:t>
            </a:r>
            <a:r>
              <a:rPr lang="ko-KR" altLang="en-US" dirty="0"/>
              <a:t>기업은행은 혁신 금융을 통한 지원 서비스를 제공하는 데 선도적인 역할을 하고 있어 폭넓은 시야를 가지는 일원으로 성장할 수 있는 기회라고 생각하였습니다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기업은행의 일원이 되고자</a:t>
            </a:r>
            <a:r>
              <a:rPr lang="en-US" altLang="ko-KR" dirty="0"/>
              <a:t>, </a:t>
            </a:r>
            <a:r>
              <a:rPr lang="ko-KR" altLang="en-US" dirty="0"/>
              <a:t>소상공인 빅데이터 분석 경진대회에 출전하여 실제로 운영 중인 작은 규모의 기업의 여건에 맞는 전략을 세워주었습니다</a:t>
            </a:r>
            <a:r>
              <a:rPr lang="en-US" altLang="ko-KR" dirty="0"/>
              <a:t>. </a:t>
            </a:r>
            <a:r>
              <a:rPr lang="ko-KR" altLang="en-US" dirty="0"/>
              <a:t>단순한 전략 세우기에서 끝이 아닌 기업의 판매 데이터</a:t>
            </a:r>
            <a:r>
              <a:rPr lang="en-US" altLang="ko-KR" dirty="0"/>
              <a:t>, </a:t>
            </a:r>
            <a:r>
              <a:rPr lang="ko-KR" altLang="en-US" dirty="0"/>
              <a:t>재구매율</a:t>
            </a:r>
            <a:r>
              <a:rPr lang="en-US" altLang="ko-KR" dirty="0"/>
              <a:t>, </a:t>
            </a:r>
            <a:r>
              <a:rPr lang="ko-KR" altLang="en-US" dirty="0"/>
              <a:t>지역별 판매량 등을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단계에서부터 데이터 학습까지의 단계를 진행하여 소규모 기업의 분석과 더 나아가 </a:t>
            </a:r>
            <a:r>
              <a:rPr lang="en-US" altLang="ko-KR" dirty="0"/>
              <a:t>cs </a:t>
            </a:r>
            <a:r>
              <a:rPr lang="ko-KR" altLang="en-US" dirty="0"/>
              <a:t>직원의 잦은 변경에 대한 문제를 </a:t>
            </a:r>
            <a:r>
              <a:rPr lang="ko-KR" altLang="en-US" dirty="0" err="1"/>
              <a:t>머신러닝</a:t>
            </a:r>
            <a:r>
              <a:rPr lang="ko-KR" altLang="en-US" dirty="0"/>
              <a:t> 및 </a:t>
            </a:r>
            <a:r>
              <a:rPr lang="ko-KR" altLang="en-US" dirty="0" err="1"/>
              <a:t>딥러닝을</a:t>
            </a:r>
            <a:r>
              <a:rPr lang="ko-KR" altLang="en-US" dirty="0"/>
              <a:t> 통해서 리뷰에 대한 적합한 답글을 생성하여 문제를 해결하기도 하였습니다</a:t>
            </a:r>
            <a:r>
              <a:rPr lang="en-US" altLang="ko-KR" dirty="0"/>
              <a:t>. </a:t>
            </a:r>
            <a:r>
              <a:rPr lang="ko-KR" altLang="en-US" dirty="0"/>
              <a:t>이러한 배경은 </a:t>
            </a:r>
            <a:r>
              <a:rPr lang="ko-KR" altLang="en-US" dirty="0" err="1"/>
              <a:t>입행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데이터 분석을 통하여 고객들에게 맞춤 전략을 제공하는 데에 도움이 될 것입니다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096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챗봇을</a:t>
            </a:r>
            <a:r>
              <a:rPr lang="ko-KR" altLang="en-US" dirty="0"/>
              <a:t> 활용하여 사용자 개개인에 맞춘 답변과 이를 통한 사용자 정보 파악 및 심화된 서비스를 제공할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기존 직원의 단순 업무를 대체해줄 뿐만 아니라 주문 과정 간소화 및 타제품 광고를 통한 소비 유도의 기대 효과 또한</a:t>
            </a:r>
            <a:endParaRPr lang="en-US" altLang="ko-KR" dirty="0"/>
          </a:p>
          <a:p>
            <a:r>
              <a:rPr lang="ko-KR" altLang="en-US" dirty="0"/>
              <a:t>낳을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것으로 발표 모두 마치겠습니다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9743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/>
              <a:t>Cs</a:t>
            </a:r>
            <a:r>
              <a:rPr lang="ko-KR" altLang="en-US"/>
              <a:t>담당 직원이 도맡아 쇼핑몰 리뷰에 대응을 해야 되는데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대응 방식이 표준화 되어 있지 않고</a:t>
            </a:r>
            <a:r>
              <a:rPr lang="en-US" altLang="ko-KR"/>
              <a:t>,</a:t>
            </a:r>
            <a:r>
              <a:rPr lang="ko-KR" altLang="en-US"/>
              <a:t> 직원의 잦은 변경으로 인해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신규 직원 인수인계에 어려움이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평점은 높지만 내용이 부정적인 경우에 특히</a:t>
            </a:r>
            <a:r>
              <a:rPr lang="en-US" altLang="ko-KR"/>
              <a:t>! </a:t>
            </a:r>
            <a:r>
              <a:rPr lang="ko-KR" altLang="en-US"/>
              <a:t>일일이 판단 후 대응하기에 어려움을 겪고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이 문제점들을 해결하기 위하여 저희 조는 지금까지 쌓아온 대응 매뉴얼 데이터를 답글 생성 기준으로 활용해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리뷰의 감성 분석 및 더 나아가</a:t>
            </a:r>
            <a:r>
              <a:rPr lang="en-US" altLang="ko-KR"/>
              <a:t>,</a:t>
            </a:r>
            <a:r>
              <a:rPr lang="ko-KR" altLang="en-US"/>
              <a:t> 향후 답글 생성기를 통한 솔루션을 제시하고자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정리하자면</a:t>
            </a:r>
            <a:r>
              <a:rPr lang="en-US" altLang="ko-KR"/>
              <a:t>, </a:t>
            </a:r>
            <a:r>
              <a:rPr lang="ko-KR" altLang="en-US"/>
              <a:t>네이버 쇼핑 리뷰 </a:t>
            </a:r>
            <a:r>
              <a:rPr lang="en-US" altLang="ko-KR"/>
              <a:t>20</a:t>
            </a:r>
            <a:r>
              <a:rPr lang="ko-KR" altLang="en-US"/>
              <a:t>만개를 </a:t>
            </a:r>
            <a:r>
              <a:rPr lang="en-US" altLang="ko-KR"/>
              <a:t>GRU</a:t>
            </a:r>
            <a:r>
              <a:rPr lang="ko-KR" altLang="en-US"/>
              <a:t>모델을 사용한 딥러닝을 통해 학습 시킨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모델에</a:t>
            </a:r>
            <a:r>
              <a:rPr lang="en-US" altLang="ko-KR"/>
              <a:t>(?) </a:t>
            </a:r>
            <a:r>
              <a:rPr lang="ko-KR" altLang="en-US"/>
              <a:t>문장을 입력하면 긍정 </a:t>
            </a:r>
            <a:r>
              <a:rPr lang="en-US" altLang="ko-KR"/>
              <a:t>%</a:t>
            </a:r>
            <a:r>
              <a:rPr lang="ko-KR" altLang="en-US"/>
              <a:t>를 예측할 수 있도록 하고 정확도는 </a:t>
            </a:r>
            <a:r>
              <a:rPr lang="en-US" altLang="ko-KR"/>
              <a:t>90% </a:t>
            </a:r>
            <a:r>
              <a:rPr lang="ko-KR" altLang="en-US"/>
              <a:t>이상을 목표로 했습니다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이를 통한 답글 자동 생성 기능으로 기존 </a:t>
            </a:r>
            <a:r>
              <a:rPr lang="en-US" altLang="ko-KR"/>
              <a:t>cs</a:t>
            </a:r>
            <a:r>
              <a:rPr lang="ko-KR" altLang="en-US"/>
              <a:t>직원이 하던 업무를 대체할 수 있도록 진행했습니다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다음으로는 분석 과정에 대해 살펴보겠습니다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전체 로직에 대해 말씀드리면</a:t>
            </a:r>
            <a:r>
              <a:rPr lang="en-US" altLang="ko-KR"/>
              <a:t>, </a:t>
            </a:r>
            <a:r>
              <a:rPr lang="ko-KR" altLang="en-US"/>
              <a:t>주어진 데이터를 전처리 하고나서 </a:t>
            </a:r>
            <a:r>
              <a:rPr lang="en-US" altLang="ko-KR"/>
              <a:t>GRU</a:t>
            </a:r>
            <a:r>
              <a:rPr lang="ko-KR" altLang="en-US"/>
              <a:t>모델을 이용해 딥러닝 학습 시킨 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학습된 모델을 통해 결과값을 얻는 것입니다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AEA76D6-C0AA-410F-9DDC-526F0CB07C6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2022/12/28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customXml" Target="../ink/ink1.xml"  /><Relationship Id="rId6" Type="http://schemas.openxmlformats.org/officeDocument/2006/relationships/image" Target="../media/image21.png"  /><Relationship Id="rId7" Type="http://schemas.openxmlformats.org/officeDocument/2006/relationships/customXml" Target="../ink/ink2.xml"  /><Relationship Id="rId8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5.xml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8.jpeg"  /><Relationship Id="rId4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2.jpeg"  /><Relationship Id="rId4" Type="http://schemas.openxmlformats.org/officeDocument/2006/relationships/image" Target="../media/image4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6.svg"  /><Relationship Id="rId11" Type="http://schemas.openxmlformats.org/officeDocument/2006/relationships/image" Target="../media/image17.png"  /><Relationship Id="rId12" Type="http://schemas.openxmlformats.org/officeDocument/2006/relationships/image" Target="../media/image18.svg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svg"  /><Relationship Id="rId5" Type="http://schemas.openxmlformats.org/officeDocument/2006/relationships/image" Target="../media/image11.png"  /><Relationship Id="rId6" Type="http://schemas.openxmlformats.org/officeDocument/2006/relationships/image" Target="../media/image12.svg"  /><Relationship Id="rId7" Type="http://schemas.openxmlformats.org/officeDocument/2006/relationships/image" Target="../media/image13.png"  /><Relationship Id="rId8" Type="http://schemas.openxmlformats.org/officeDocument/2006/relationships/image" Target="../media/image14.sv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9641" y="472966"/>
            <a:ext cx="3553161" cy="20987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686990" y="1050296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리뷰 딥러닝 감성 분석 및 </a:t>
            </a:r>
            <a:endParaRPr lang="en-US" altLang="ko-KR" sz="24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답글 </a:t>
            </a:r>
            <a:r>
              <a:rPr lang="ko-KR" altLang="en-US" sz="2400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생성기</a:t>
            </a:r>
            <a:endParaRPr lang="en-US" altLang="ko-KR" sz="24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 descr="사람, 플레이트, 음식, 테이블이(가) 표시된 사진&#10;&#10;자동 생성된 설명">
            <a:extLst>
              <a:ext uri="{FF2B5EF4-FFF2-40B4-BE49-F238E27FC236}">
                <a16:creationId xmlns:a16="http://schemas.microsoft.com/office/drawing/2014/main" id="{DDC0755F-A2AC-4C97-9A77-4E3D25E7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8769"/>
          <a:stretch/>
        </p:blipFill>
        <p:spPr>
          <a:xfrm>
            <a:off x="4572000" y="-1154"/>
            <a:ext cx="4588515" cy="51446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BBEE3C-15D6-45EE-80DF-A57EC5700E71}"/>
              </a:ext>
            </a:extLst>
          </p:cNvPr>
          <p:cNvSpPr txBox="1"/>
          <p:nvPr/>
        </p:nvSpPr>
        <p:spPr>
          <a:xfrm>
            <a:off x="1267396" y="3189184"/>
            <a:ext cx="26980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12174762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양권민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12174764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이태우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12151911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이길연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12184810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김경엽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12184813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김지은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1B271924-AAB2-4903-B6EE-D66493B6027A}"/>
              </a:ext>
            </a:extLst>
          </p:cNvPr>
          <p:cNvSpPr txBox="1"/>
          <p:nvPr/>
        </p:nvSpPr>
        <p:spPr>
          <a:xfrm>
            <a:off x="2528445" y="2122575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산업공학종합설계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650E40-DBF1-4A97-992F-77BBE76C6A73}"/>
              </a:ext>
            </a:extLst>
          </p:cNvPr>
          <p:cNvSpPr txBox="1"/>
          <p:nvPr/>
        </p:nvSpPr>
        <p:spPr>
          <a:xfrm>
            <a:off x="612368" y="340237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딥러닝 과정</a:t>
            </a:r>
            <a:endParaRPr lang="zh-CN" altLang="en-US" sz="20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4D2A4-5834-4013-B895-C9F43F0EB22D}"/>
              </a:ext>
            </a:extLst>
          </p:cNvPr>
          <p:cNvSpPr txBox="1"/>
          <p:nvPr/>
        </p:nvSpPr>
        <p:spPr>
          <a:xfrm>
            <a:off x="3773243" y="749917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학습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7EAF-D8D7-42C7-B631-ABD33909CAD9}"/>
              </a:ext>
            </a:extLst>
          </p:cNvPr>
          <p:cNvSpPr txBox="1"/>
          <p:nvPr/>
        </p:nvSpPr>
        <p:spPr>
          <a:xfrm>
            <a:off x="3764022" y="2919248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데이터를 나누는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521A6-2B99-4DAB-97C2-C3B5D5FD6B8F}"/>
              </a:ext>
            </a:extLst>
          </p:cNvPr>
          <p:cNvSpPr txBox="1"/>
          <p:nvPr/>
        </p:nvSpPr>
        <p:spPr>
          <a:xfrm>
            <a:off x="4033774" y="1033448"/>
            <a:ext cx="4635500" cy="17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딥 러닝 모델이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리뷰를 감성분석에 따라 긍정과 부정으로 분류하게 하기 위해 훈련 데이터를 통해 학습시킴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테스트 데이터를 모델에 넣어 예측 값 도출하고 실제 값 사이의 오차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(Loss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계산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구해 오차를 줄일 수 있는 가중치 업데이트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모델의 예측 값과 테스트 데이터의 실제 결과 값을 비교해서 모델의 성능 테스트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E2FDE-C547-463C-8237-B916F17180AA}"/>
              </a:ext>
            </a:extLst>
          </p:cNvPr>
          <p:cNvSpPr txBox="1"/>
          <p:nvPr/>
        </p:nvSpPr>
        <p:spPr>
          <a:xfrm>
            <a:off x="4033774" y="3271764"/>
            <a:ext cx="4635500" cy="11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모델을 특정 데이터로 학습 시킴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학습이 완료된 모델에 같은 데이터를 넣어 테스트를 진행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데이터를 나누지 않으면 모델의 실제 성능과 관계없이 완벽한 예측 값을 보임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오버피팅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현상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11B6B66-285B-4248-AE84-27EAE1E32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" b="34039"/>
          <a:stretch/>
        </p:blipFill>
        <p:spPr bwMode="auto">
          <a:xfrm>
            <a:off x="429488" y="3169261"/>
            <a:ext cx="3393379" cy="11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2B4213-8E0C-4AE7-8B33-C5FEF567E2C4}"/>
              </a:ext>
            </a:extLst>
          </p:cNvPr>
          <p:cNvGrpSpPr/>
          <p:nvPr/>
        </p:nvGrpSpPr>
        <p:grpSpPr>
          <a:xfrm>
            <a:off x="366686" y="911499"/>
            <a:ext cx="3276292" cy="1660823"/>
            <a:chOff x="396406" y="842187"/>
            <a:chExt cx="3276292" cy="16608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3BEB90-1CE6-4F68-A583-7B186579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06" y="842187"/>
              <a:ext cx="3276292" cy="166082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EE85723-3319-40BC-8592-A9701E42187D}"/>
                    </a:ext>
                  </a:extLst>
                </p14:cNvPr>
                <p14:cNvContentPartPr/>
                <p14:nvPr/>
              </p14:nvContentPartPr>
              <p14:xfrm>
                <a:off x="2043160" y="952180"/>
                <a:ext cx="144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EE85723-3319-40BC-8592-A9701E4218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25520" y="934540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9442CA7-E43D-4F2F-808D-205725AE69F4}"/>
                    </a:ext>
                  </a:extLst>
                </p14:cNvPr>
                <p14:cNvContentPartPr/>
                <p14:nvPr/>
              </p14:nvContentPartPr>
              <p14:xfrm>
                <a:off x="1826080" y="911500"/>
                <a:ext cx="303840" cy="61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9442CA7-E43D-4F2F-808D-205725AE69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08440" y="893860"/>
                  <a:ext cx="339480" cy="97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B37EF-E0D1-40A9-A604-BAF60232B863}"/>
                </a:ext>
              </a:extLst>
            </p:cNvPr>
            <p:cNvSpPr txBox="1"/>
            <p:nvPr/>
          </p:nvSpPr>
          <p:spPr>
            <a:xfrm>
              <a:off x="1712960" y="864171"/>
              <a:ext cx="71120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chemeClr val="bg1"/>
                  </a:solidFill>
                </a:rPr>
                <a:t>입력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40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2">
            <a:extLst>
              <a:ext uri="{FF2B5EF4-FFF2-40B4-BE49-F238E27FC236}">
                <a16:creationId xmlns:a16="http://schemas.microsoft.com/office/drawing/2014/main" id="{3BFBA1B8-DECD-4C38-89B1-D11FFB86D315}"/>
              </a:ext>
            </a:extLst>
          </p:cNvPr>
          <p:cNvSpPr/>
          <p:nvPr/>
        </p:nvSpPr>
        <p:spPr>
          <a:xfrm>
            <a:off x="812220" y="425323"/>
            <a:ext cx="156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GRU </a:t>
            </a: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모델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727B07-015E-4BCC-802F-5293C865D4EA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2F3B7E6-4D94-46E8-8907-C81903806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0" t="29246" r="57014" b="46187"/>
          <a:stretch/>
        </p:blipFill>
        <p:spPr>
          <a:xfrm>
            <a:off x="319754" y="2904578"/>
            <a:ext cx="3212618" cy="19787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CA4E4-CE2C-44B3-996F-E08DDEB17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48" t="63196" r="47443" b="17915"/>
          <a:stretch/>
        </p:blipFill>
        <p:spPr>
          <a:xfrm>
            <a:off x="246606" y="837176"/>
            <a:ext cx="3285766" cy="1949451"/>
          </a:xfrm>
          <a:prstGeom prst="rect">
            <a:avLst/>
          </a:prstGeom>
        </p:spPr>
      </p:pic>
      <p:cxnSp>
        <p:nvCxnSpPr>
          <p:cNvPr id="15" name="연결선: 구부러짐 6">
            <a:extLst>
              <a:ext uri="{FF2B5EF4-FFF2-40B4-BE49-F238E27FC236}">
                <a16:creationId xmlns:a16="http://schemas.microsoft.com/office/drawing/2014/main" id="{53C46543-80AC-4C81-8D2B-8E110717B380}"/>
              </a:ext>
            </a:extLst>
          </p:cNvPr>
          <p:cNvCxnSpPr>
            <a:cxnSpLocks/>
          </p:cNvCxnSpPr>
          <p:nvPr/>
        </p:nvCxnSpPr>
        <p:spPr>
          <a:xfrm flipH="1">
            <a:off x="1206141" y="2733716"/>
            <a:ext cx="47984" cy="265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46A3DF-B25A-4C79-8E94-CC38616D0053}"/>
              </a:ext>
            </a:extLst>
          </p:cNvPr>
          <p:cNvSpPr/>
          <p:nvPr/>
        </p:nvSpPr>
        <p:spPr>
          <a:xfrm>
            <a:off x="1060450" y="2378116"/>
            <a:ext cx="387350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39E04-0377-4C23-9655-0A5918A247D2}"/>
              </a:ext>
            </a:extLst>
          </p:cNvPr>
          <p:cNvSpPr txBox="1"/>
          <p:nvPr/>
        </p:nvSpPr>
        <p:spPr>
          <a:xfrm>
            <a:off x="3739638" y="736673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GRU </a:t>
            </a:r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네트워크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B2E41-1005-4573-B198-59F5EA1489E1}"/>
              </a:ext>
            </a:extLst>
          </p:cNvPr>
          <p:cNvSpPr txBox="1"/>
          <p:nvPr/>
        </p:nvSpPr>
        <p:spPr>
          <a:xfrm>
            <a:off x="3739638" y="2846096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GRU </a:t>
            </a:r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5B7A8-5E21-4B2D-A760-6C850554A990}"/>
              </a:ext>
            </a:extLst>
          </p:cNvPr>
          <p:cNvSpPr txBox="1"/>
          <p:nvPr/>
        </p:nvSpPr>
        <p:spPr>
          <a:xfrm>
            <a:off x="4009390" y="1129375"/>
            <a:ext cx="463550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Input Layer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순차 데이터를 입력 및 정규화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GRU Layer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무작위로 설정된 가중치와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전달받은 데이터를 연산하여 예측데이터 생성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순전파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 데이터와 실제 응답 데이터의 오차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(loss)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비교하고 가중치를 수정해가며 최적의 가중치 도출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역전파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284D5-C5AF-4ADC-A915-1C803D9D137D}"/>
              </a:ext>
            </a:extLst>
          </p:cNvPr>
          <p:cNvSpPr txBox="1"/>
          <p:nvPr/>
        </p:nvSpPr>
        <p:spPr>
          <a:xfrm>
            <a:off x="4009390" y="3198612"/>
            <a:ext cx="46355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GRU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LSTM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비슷하지만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 간단한 구조로 이루어져 있어 계산상으로 효율적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Reset Gate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과거의 데이터를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sigmoid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연산을 통해 리셋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Update Gate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현시점에서 가져갈 데이터를 결정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21F7F-059D-45F2-B493-8E453C712C91}"/>
              </a:ext>
            </a:extLst>
          </p:cNvPr>
          <p:cNvSpPr txBox="1"/>
          <p:nvPr/>
        </p:nvSpPr>
        <p:spPr>
          <a:xfrm>
            <a:off x="357632" y="366689"/>
            <a:ext cx="323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LSTM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GRU </a:t>
            </a:r>
            <a:r>
              <a:rPr lang="ko-KR" altLang="en-US" sz="2000" b="1" dirty="0"/>
              <a:t>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EEB36-4DD1-4517-9DDD-76690FE138B8}"/>
              </a:ext>
            </a:extLst>
          </p:cNvPr>
          <p:cNvSpPr txBox="1"/>
          <p:nvPr/>
        </p:nvSpPr>
        <p:spPr>
          <a:xfrm>
            <a:off x="3930562" y="1239105"/>
            <a:ext cx="5023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 값 이외에</a:t>
            </a:r>
            <a:r>
              <a:rPr lang="en-US" altLang="ko-KR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LSTM</a:t>
            </a:r>
            <a:r>
              <a:rPr lang="ko-KR" altLang="en-US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셀 사이에서 공유되는 셀의 상태</a:t>
            </a:r>
            <a:r>
              <a:rPr lang="en-US" altLang="ko-KR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(cell state)</a:t>
            </a:r>
            <a:r>
              <a:rPr lang="ko-KR" altLang="en-US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존재한다</a:t>
            </a:r>
            <a:r>
              <a:rPr lang="en-US" altLang="ko-KR" sz="1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04792" indent="-304792">
              <a:buFontTx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복잡한 형태의 식을 가지며 은닉계층이 메모리 셀이라 불리는 구조를 지닌다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04792" indent="-304792">
              <a:buFontTx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게이트마다 사용하는 가중치의 양이 많아 모형 학습 속도가 느리고 메모리가 덮여 씌워질 가능성이 있다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B7092-5FE8-4E1B-B4C1-2F7264F44A18}"/>
              </a:ext>
            </a:extLst>
          </p:cNvPr>
          <p:cNvSpPr txBox="1"/>
          <p:nvPr/>
        </p:nvSpPr>
        <p:spPr>
          <a:xfrm>
            <a:off x="2960567" y="856229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LSTM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F84E-6B37-4243-9744-9FD2DBED1960}"/>
              </a:ext>
            </a:extLst>
          </p:cNvPr>
          <p:cNvSpPr txBox="1"/>
          <p:nvPr/>
        </p:nvSpPr>
        <p:spPr>
          <a:xfrm>
            <a:off x="3848209" y="2859045"/>
            <a:ext cx="808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GRU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E0327-416E-40A0-BA80-902261713F30}"/>
              </a:ext>
            </a:extLst>
          </p:cNvPr>
          <p:cNvSpPr txBox="1"/>
          <p:nvPr/>
        </p:nvSpPr>
        <p:spPr>
          <a:xfrm>
            <a:off x="3930561" y="3227444"/>
            <a:ext cx="4784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LSTM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보다 간단한 구조로 이루어져 있어 계산상 효율적이다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04792" indent="-304792">
              <a:buAutoNum type="arabicPeriod"/>
            </a:pP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Cell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output gate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없는 대신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update gate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reset gate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있어 메모리가 덮여 씌워질 가능성이 없다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F8EC3B-20A8-4687-9F99-812AEEBB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1" y="3399625"/>
            <a:ext cx="3654192" cy="106977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6318E0-E097-4761-8864-301C7C6E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8" y="1030231"/>
            <a:ext cx="3058358" cy="19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9C06C2-E4E3-470A-8121-BDA64BD7F4F2}"/>
              </a:ext>
            </a:extLst>
          </p:cNvPr>
          <p:cNvCxnSpPr>
            <a:cxnSpLocks/>
          </p:cNvCxnSpPr>
          <p:nvPr/>
        </p:nvCxnSpPr>
        <p:spPr>
          <a:xfrm>
            <a:off x="357632" y="41856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6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85B80-2440-4472-8E3E-4F64FE7BA83A}"/>
              </a:ext>
            </a:extLst>
          </p:cNvPr>
          <p:cNvSpPr txBox="1"/>
          <p:nvPr/>
        </p:nvSpPr>
        <p:spPr>
          <a:xfrm>
            <a:off x="3074183" y="718956"/>
            <a:ext cx="269455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/>
              <a:t>GRU</a:t>
            </a:r>
            <a:endParaRPr lang="ko-KR" altLang="en-US" sz="2133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A05E-4975-421F-8099-974919A6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" y="1325782"/>
            <a:ext cx="4023114" cy="29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0CCBE-8D81-483B-BA5A-335FAE03C213}"/>
              </a:ext>
            </a:extLst>
          </p:cNvPr>
          <p:cNvSpPr txBox="1"/>
          <p:nvPr/>
        </p:nvSpPr>
        <p:spPr>
          <a:xfrm>
            <a:off x="4948711" y="1139520"/>
            <a:ext cx="3629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게이트들은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sigmoid layer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pointwise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곱 연산을 통해 값을 제어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과거의 출력 값을 그대로 사용하지 않고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리셋 데이터로 출력한 값을 이용하여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pointwise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곱 연산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연산 결과를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tanh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함수를 거쳐 값을 출력하여 이전의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h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연산한 값을 합한 값이 출력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04792" indent="-304792">
              <a:buAutoNum type="arabicPeriod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이전 정보는 되도록 무시하고 끝 부분의 정보를 최대한 유지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60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A199FF-4A10-435F-8D5B-ECE37836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45" y="1021539"/>
            <a:ext cx="6709155" cy="34014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CD3D26-88B0-4850-946F-B48F9D1D493A}"/>
              </a:ext>
            </a:extLst>
          </p:cNvPr>
          <p:cNvSpPr/>
          <p:nvPr/>
        </p:nvSpPr>
        <p:spPr>
          <a:xfrm>
            <a:off x="1104845" y="2365248"/>
            <a:ext cx="6709155" cy="829056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C762E-303B-4903-A7F1-0AD0776EC7D2}"/>
              </a:ext>
            </a:extLst>
          </p:cNvPr>
          <p:cNvSpPr txBox="1"/>
          <p:nvPr/>
        </p:nvSpPr>
        <p:spPr>
          <a:xfrm>
            <a:off x="813307" y="422925"/>
            <a:ext cx="2073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원본 데이터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1BCF94-7CE2-4FDF-B0E8-7FEF8BBC6F87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A9357E-14EC-4B92-95FD-61DBCD3686B4}"/>
              </a:ext>
            </a:extLst>
          </p:cNvPr>
          <p:cNvSpPr txBox="1"/>
          <p:nvPr/>
        </p:nvSpPr>
        <p:spPr>
          <a:xfrm>
            <a:off x="3089852" y="2571750"/>
            <a:ext cx="296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20</a:t>
            </a:r>
            <a:r>
              <a:rPr lang="ko-KR" altLang="en-US" kern="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만개의 리뷰 데이터 사용</a:t>
            </a:r>
            <a:endParaRPr lang="en-US" altLang="zh-CN" kern="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3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2">
            <a:extLst>
              <a:ext uri="{FF2B5EF4-FFF2-40B4-BE49-F238E27FC236}">
                <a16:creationId xmlns:a16="http://schemas.microsoft.com/office/drawing/2014/main" id="{FC26B323-5D66-4199-976F-86490C04F5D7}"/>
              </a:ext>
            </a:extLst>
          </p:cNvPr>
          <p:cNvSpPr/>
          <p:nvPr/>
        </p:nvSpPr>
        <p:spPr>
          <a:xfrm>
            <a:off x="782827" y="432096"/>
            <a:ext cx="5549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데이터 </a:t>
            </a:r>
            <a:r>
              <a:rPr lang="ko-KR" altLang="en-US" sz="2400" b="1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전처리</a:t>
            </a: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과정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D4420E-649C-4ACF-A24C-807740EC7586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28980C9-B8C4-4DFF-965A-7A7521CE3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96680"/>
              </p:ext>
            </p:extLst>
          </p:nvPr>
        </p:nvGraphicFramePr>
        <p:xfrm>
          <a:off x="731986" y="952500"/>
          <a:ext cx="7726211" cy="366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129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287AF7-EAF8-4237-9418-7B7CFFA71AD8}"/>
              </a:ext>
            </a:extLst>
          </p:cNvPr>
          <p:cNvSpPr txBox="1"/>
          <p:nvPr/>
        </p:nvSpPr>
        <p:spPr>
          <a:xfrm>
            <a:off x="429488" y="336563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토큰화</a:t>
            </a:r>
            <a:endParaRPr lang="zh-CN" altLang="en-US" sz="20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FF433-D64E-4013-88EB-B5252414FE06}"/>
              </a:ext>
            </a:extLst>
          </p:cNvPr>
          <p:cNvSpPr txBox="1"/>
          <p:nvPr/>
        </p:nvSpPr>
        <p:spPr>
          <a:xfrm>
            <a:off x="3812790" y="736673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단어 토큰화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F2A9B-D85A-49AD-AF7E-F75A79F89D9C}"/>
              </a:ext>
            </a:extLst>
          </p:cNvPr>
          <p:cNvSpPr txBox="1"/>
          <p:nvPr/>
        </p:nvSpPr>
        <p:spPr>
          <a:xfrm>
            <a:off x="3812790" y="2849268"/>
            <a:ext cx="2705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불용어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19807-BF7A-4AE6-819A-0D2EDDE4F68F}"/>
              </a:ext>
            </a:extLst>
          </p:cNvPr>
          <p:cNvSpPr txBox="1"/>
          <p:nvPr/>
        </p:nvSpPr>
        <p:spPr>
          <a:xfrm>
            <a:off x="4082542" y="1129375"/>
            <a:ext cx="46355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토큰이란 문법적으로 더 이상 나눌 수 없는 언어요소를 의미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주어진 리뷰 데이터에서 토큰의 기준을 단어로 함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Okt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형태소 분석기를 통해 단어 토큰화 진행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결과로 데이터가 단어기준으로 나누어짐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EF326-BC5B-4C05-8999-53E1F81DE33F}"/>
              </a:ext>
            </a:extLst>
          </p:cNvPr>
          <p:cNvSpPr txBox="1"/>
          <p:nvPr/>
        </p:nvSpPr>
        <p:spPr>
          <a:xfrm>
            <a:off x="4082542" y="3198612"/>
            <a:ext cx="4635500" cy="145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갖고 있는 데이터에서 유의미한 단어 토큰만을 선별하기 위해 시행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무의미를 판단하는 기준은 자주 등장하지만 분석을 하는 것에는 도움이 되지 않는 단어들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불용어를 정의하여 데이터에서 제거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Picture 2" descr="머신러닝-텍스트 분류]Tokenization(토큰화) 란? - YouTube">
            <a:extLst>
              <a:ext uri="{FF2B5EF4-FFF2-40B4-BE49-F238E27FC236}">
                <a16:creationId xmlns:a16="http://schemas.microsoft.com/office/drawing/2014/main" id="{E66D6A4D-2717-4DED-8087-D208AB0B5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24659" r="5704" b="10351"/>
          <a:stretch/>
        </p:blipFill>
        <p:spPr bwMode="auto">
          <a:xfrm>
            <a:off x="405100" y="1105036"/>
            <a:ext cx="3482370" cy="145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move Stop Words From a Block of Text - Introduction to Natural Language  Processing - OpenClassrooms">
            <a:extLst>
              <a:ext uri="{FF2B5EF4-FFF2-40B4-BE49-F238E27FC236}">
                <a16:creationId xmlns:a16="http://schemas.microsoft.com/office/drawing/2014/main" id="{B7411AA2-6DDF-4A78-AB97-13593CAC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0" y="3463252"/>
            <a:ext cx="3288359" cy="9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05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9FE22-FA70-45E9-B3F7-76C3C3ECDF65}"/>
              </a:ext>
            </a:extLst>
          </p:cNvPr>
          <p:cNvSpPr txBox="1"/>
          <p:nvPr/>
        </p:nvSpPr>
        <p:spPr>
          <a:xfrm>
            <a:off x="5496623" y="1786919"/>
            <a:ext cx="27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3700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여개의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불용어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지정 후 불필요한 토큰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617E2-52BF-476C-B7B9-887B8F88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40" y="745067"/>
            <a:ext cx="705232" cy="39022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257AD-2801-4A34-80B0-A0F611C0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54" y="745065"/>
            <a:ext cx="560879" cy="3902283"/>
          </a:xfrm>
          <a:prstGeom prst="rect">
            <a:avLst/>
          </a:prstGeom>
        </p:spPr>
      </p:pic>
      <p:sp>
        <p:nvSpPr>
          <p:cNvPr id="7" name="矩形 22">
            <a:extLst>
              <a:ext uri="{FF2B5EF4-FFF2-40B4-BE49-F238E27FC236}">
                <a16:creationId xmlns:a16="http://schemas.microsoft.com/office/drawing/2014/main" id="{2EF04B30-6DA8-47F8-ABE7-3D2735AB5A1C}"/>
              </a:ext>
            </a:extLst>
          </p:cNvPr>
          <p:cNvSpPr/>
          <p:nvPr/>
        </p:nvSpPr>
        <p:spPr>
          <a:xfrm>
            <a:off x="818196" y="437333"/>
            <a:ext cx="1593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불용어</a:t>
            </a: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지정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9B5ABA-6457-4356-AB59-23D3A3DC9590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9B0767-5EBB-4C3F-814D-930020EFB4DD}"/>
              </a:ext>
            </a:extLst>
          </p:cNvPr>
          <p:cNvSpPr txBox="1"/>
          <p:nvPr/>
        </p:nvSpPr>
        <p:spPr>
          <a:xfrm>
            <a:off x="3710770" y="2248584"/>
            <a:ext cx="74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C207-482C-4F50-9091-6E7406FE1941}"/>
              </a:ext>
            </a:extLst>
          </p:cNvPr>
          <p:cNvSpPr txBox="1"/>
          <p:nvPr/>
        </p:nvSpPr>
        <p:spPr>
          <a:xfrm>
            <a:off x="5255791" y="3110552"/>
            <a:ext cx="3240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※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의미 분석에 도움이 되지 않는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불용어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u="sng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직접 지정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제거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※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4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2">
            <a:extLst>
              <a:ext uri="{FF2B5EF4-FFF2-40B4-BE49-F238E27FC236}">
                <a16:creationId xmlns:a16="http://schemas.microsoft.com/office/drawing/2014/main" id="{4E8AEA16-E40E-4A39-8261-6C5BBDF5A918}"/>
              </a:ext>
            </a:extLst>
          </p:cNvPr>
          <p:cNvSpPr/>
          <p:nvPr/>
        </p:nvSpPr>
        <p:spPr>
          <a:xfrm>
            <a:off x="822823" y="436483"/>
            <a:ext cx="2920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단어와 길이 분포 확인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AEEBA7-C7F1-4C7A-A2E9-E6D81DE88EB8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A9753-A0FE-4006-8EFB-90EB7248A2D2}"/>
              </a:ext>
            </a:extLst>
          </p:cNvPr>
          <p:cNvSpPr/>
          <p:nvPr/>
        </p:nvSpPr>
        <p:spPr>
          <a:xfrm>
            <a:off x="676740" y="1367028"/>
            <a:ext cx="4775793" cy="17893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14CDEB-D9F5-4FCF-981A-DA119211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7" y="1212613"/>
            <a:ext cx="4777137" cy="1855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37F502-5D07-40C6-90A1-C66BAB277E60}"/>
              </a:ext>
            </a:extLst>
          </p:cNvPr>
          <p:cNvSpPr txBox="1"/>
          <p:nvPr/>
        </p:nvSpPr>
        <p:spPr>
          <a:xfrm>
            <a:off x="669969" y="3403172"/>
            <a:ext cx="4755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긍정 리뷰와 부정 리뷰에 등장하는 각 단어의 빈도수 계산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-Counter()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함수 사용하여 각 단어에 대한 빈도수 카운트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긍정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부정 리뷰에 대해서 빈도수 높은 상위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단어 출력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6638AC-DA7B-4A38-82F6-83F94C2B3BA8}"/>
              </a:ext>
            </a:extLst>
          </p:cNvPr>
          <p:cNvSpPr/>
          <p:nvPr/>
        </p:nvSpPr>
        <p:spPr>
          <a:xfrm>
            <a:off x="5777653" y="2395643"/>
            <a:ext cx="474134" cy="352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F9A92-1DAF-4388-9A04-96B090EB1DC9}"/>
              </a:ext>
            </a:extLst>
          </p:cNvPr>
          <p:cNvSpPr txBox="1"/>
          <p:nvPr/>
        </p:nvSpPr>
        <p:spPr>
          <a:xfrm>
            <a:off x="6493207" y="2140569"/>
            <a:ext cx="225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정수 인코딩을 하기위해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counter()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이용하여 각 단어 빈도수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29FEA9-F169-4AA5-ACF4-B6FE9C1E0EB5}"/>
              </a:ext>
            </a:extLst>
          </p:cNvPr>
          <p:cNvSpPr/>
          <p:nvPr/>
        </p:nvSpPr>
        <p:spPr>
          <a:xfrm>
            <a:off x="6379029" y="1981200"/>
            <a:ext cx="2255520" cy="149497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13469D-CF4B-4407-BFFE-5C505E9BD0B2}"/>
              </a:ext>
            </a:extLst>
          </p:cNvPr>
          <p:cNvSpPr/>
          <p:nvPr/>
        </p:nvSpPr>
        <p:spPr>
          <a:xfrm>
            <a:off x="834572" y="1836054"/>
            <a:ext cx="7380514" cy="26965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8C2D60-0C8A-4577-B685-1B207BCAA128}"/>
              </a:ext>
            </a:extLst>
          </p:cNvPr>
          <p:cNvSpPr/>
          <p:nvPr/>
        </p:nvSpPr>
        <p:spPr>
          <a:xfrm>
            <a:off x="2268089" y="1023253"/>
            <a:ext cx="1490133" cy="154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A4FD9-D652-406E-A671-EE5B13E2EAD4}"/>
              </a:ext>
            </a:extLst>
          </p:cNvPr>
          <p:cNvSpPr txBox="1"/>
          <p:nvPr/>
        </p:nvSpPr>
        <p:spPr>
          <a:xfrm>
            <a:off x="2430650" y="1595357"/>
            <a:ext cx="1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Counter()</a:t>
            </a:r>
            <a:endParaRPr lang="ko-KR" altLang="en-US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F83D0-C0ED-432C-9F87-D6C52288055E}"/>
              </a:ext>
            </a:extLst>
          </p:cNvPr>
          <p:cNvSpPr txBox="1"/>
          <p:nvPr/>
        </p:nvSpPr>
        <p:spPr>
          <a:xfrm>
            <a:off x="1076176" y="2860274"/>
            <a:ext cx="3190417" cy="97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단어 빈도수 계산 및 정렬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 제거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F41DDBE-6808-4BAB-8F6C-D2CF71983533}"/>
              </a:ext>
            </a:extLst>
          </p:cNvPr>
          <p:cNvSpPr/>
          <p:nvPr/>
        </p:nvSpPr>
        <p:spPr>
          <a:xfrm>
            <a:off x="5265777" y="1039424"/>
            <a:ext cx="1490133" cy="154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D336A-281A-40C2-A01E-B22CE11D44A2}"/>
              </a:ext>
            </a:extLst>
          </p:cNvPr>
          <p:cNvSpPr txBox="1"/>
          <p:nvPr/>
        </p:nvSpPr>
        <p:spPr>
          <a:xfrm>
            <a:off x="5374151" y="1426956"/>
            <a:ext cx="1273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정수 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6BDA6-F0CC-482C-9C25-0F5A2EA45A91}"/>
              </a:ext>
            </a:extLst>
          </p:cNvPr>
          <p:cNvSpPr txBox="1"/>
          <p:nvPr/>
        </p:nvSpPr>
        <p:spPr>
          <a:xfrm>
            <a:off x="1189053" y="4084937"/>
            <a:ext cx="7286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기계는 문자가 아닌 숫자를 처리하기 때문에 </a:t>
            </a:r>
            <a:r>
              <a:rPr lang="en-US" altLang="ko-KR" sz="1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Counter()</a:t>
            </a:r>
            <a:r>
              <a:rPr lang="ko-KR" altLang="en-US" sz="1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이용하여 정수 인코딩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8778F-B26B-4D76-8C72-1DDD886B932A}"/>
              </a:ext>
            </a:extLst>
          </p:cNvPr>
          <p:cNvSpPr txBox="1"/>
          <p:nvPr/>
        </p:nvSpPr>
        <p:spPr>
          <a:xfrm>
            <a:off x="4558995" y="2991753"/>
            <a:ext cx="33267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단어 빈도수 순으로 정렬 후      정수 부여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빈도수가 높은 단어들만 사용하기 위함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2A9CF55-C1E2-4699-8CBE-2D6802238B3A}"/>
              </a:ext>
            </a:extLst>
          </p:cNvPr>
          <p:cNvSpPr/>
          <p:nvPr/>
        </p:nvSpPr>
        <p:spPr>
          <a:xfrm>
            <a:off x="3931291" y="1421791"/>
            <a:ext cx="1158848" cy="828525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矩形 22">
            <a:extLst>
              <a:ext uri="{FF2B5EF4-FFF2-40B4-BE49-F238E27FC236}">
                <a16:creationId xmlns:a16="http://schemas.microsoft.com/office/drawing/2014/main" id="{38796A11-59A6-41B2-842F-7C1800FE17E1}"/>
              </a:ext>
            </a:extLst>
          </p:cNvPr>
          <p:cNvSpPr/>
          <p:nvPr/>
        </p:nvSpPr>
        <p:spPr>
          <a:xfrm>
            <a:off x="822823" y="436483"/>
            <a:ext cx="3599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Counter</a:t>
            </a: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이용한 정수 인코딩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A64F9A-6197-4AF9-997D-EE94488704D5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2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>
            <a:extLst>
              <a:ext uri="{FF2B5EF4-FFF2-40B4-BE49-F238E27FC236}">
                <a16:creationId xmlns:a16="http://schemas.microsoft.com/office/drawing/2014/main" id="{6FFAAF95-62CA-4815-9F7F-06F0A26C16C5}"/>
              </a:ext>
            </a:extLst>
          </p:cNvPr>
          <p:cNvSpPr/>
          <p:nvPr/>
        </p:nvSpPr>
        <p:spPr>
          <a:xfrm>
            <a:off x="548640" y="543221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椭圆 14">
            <a:extLst>
              <a:ext uri="{FF2B5EF4-FFF2-40B4-BE49-F238E27FC236}">
                <a16:creationId xmlns:a16="http://schemas.microsoft.com/office/drawing/2014/main" id="{A0870F68-842D-4B45-8C59-26F0120058C9}"/>
              </a:ext>
            </a:extLst>
          </p:cNvPr>
          <p:cNvSpPr/>
          <p:nvPr/>
        </p:nvSpPr>
        <p:spPr>
          <a:xfrm>
            <a:off x="1693630" y="1584690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9171FF9B-21DE-4A57-AF48-36269FADA9BB}"/>
              </a:ext>
            </a:extLst>
          </p:cNvPr>
          <p:cNvSpPr/>
          <p:nvPr/>
        </p:nvSpPr>
        <p:spPr>
          <a:xfrm>
            <a:off x="4146251" y="2141513"/>
            <a:ext cx="3967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4400" b="1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주제 선정 배경</a:t>
            </a:r>
            <a:endParaRPr lang="en-US" altLang="zh-CN" sz="44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9EC23-157C-482D-9716-FB0DB20D934E}"/>
              </a:ext>
            </a:extLst>
          </p:cNvPr>
          <p:cNvSpPr txBox="1"/>
          <p:nvPr/>
        </p:nvSpPr>
        <p:spPr>
          <a:xfrm>
            <a:off x="2350070" y="2148148"/>
            <a:ext cx="4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28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9DF662-F9E9-4E5D-8AC9-4594E76C8175}"/>
              </a:ext>
            </a:extLst>
          </p:cNvPr>
          <p:cNvSpPr/>
          <p:nvPr/>
        </p:nvSpPr>
        <p:spPr>
          <a:xfrm>
            <a:off x="625967" y="1078230"/>
            <a:ext cx="4327033" cy="324377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1DB86A-E02C-4B36-A10C-7754B6EA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7" y="999054"/>
            <a:ext cx="4327033" cy="3243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F8B3A-A432-4DBE-B943-7E2E50A58628}"/>
              </a:ext>
            </a:extLst>
          </p:cNvPr>
          <p:cNvSpPr txBox="1"/>
          <p:nvPr/>
        </p:nvSpPr>
        <p:spPr>
          <a:xfrm>
            <a:off x="5410200" y="1719941"/>
            <a:ext cx="33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훈련 데이터와 테스트 데이터에 정수 인코딩 수행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토크나이저는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텍스트 시퀀스를 숫자 시퀀스로 변환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矩形 22">
            <a:extLst>
              <a:ext uri="{FF2B5EF4-FFF2-40B4-BE49-F238E27FC236}">
                <a16:creationId xmlns:a16="http://schemas.microsoft.com/office/drawing/2014/main" id="{41298E44-D74E-431A-A523-0A5DAAF03896}"/>
              </a:ext>
            </a:extLst>
          </p:cNvPr>
          <p:cNvSpPr/>
          <p:nvPr/>
        </p:nvSpPr>
        <p:spPr>
          <a:xfrm>
            <a:off x="838155" y="439011"/>
            <a:ext cx="1593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정수 인코딩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6DA343-16C9-47B4-93EB-008B144B417E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001BE8-EC87-4B86-B943-3E14602366B8}"/>
              </a:ext>
            </a:extLst>
          </p:cNvPr>
          <p:cNvSpPr txBox="1"/>
          <p:nvPr/>
        </p:nvSpPr>
        <p:spPr>
          <a:xfrm>
            <a:off x="5395686" y="3326355"/>
            <a:ext cx="33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높은 빈도수를 가진 단어일수록 낮은 정수 인덱스를 부여</a:t>
            </a:r>
          </a:p>
        </p:txBody>
      </p:sp>
    </p:spTree>
    <p:extLst>
      <p:ext uri="{BB962C8B-B14F-4D97-AF65-F5344CB8AC3E}">
        <p14:creationId xmlns:p14="http://schemas.microsoft.com/office/powerpoint/2010/main" val="393451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244564-8B95-4923-922C-DB13B7EE30D9}"/>
              </a:ext>
            </a:extLst>
          </p:cNvPr>
          <p:cNvSpPr/>
          <p:nvPr/>
        </p:nvSpPr>
        <p:spPr>
          <a:xfrm>
            <a:off x="548641" y="1040473"/>
            <a:ext cx="4640580" cy="359740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F6AE9-7054-4BAA-B544-9B962B64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7" y="967824"/>
            <a:ext cx="4765562" cy="3597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D4CE-0BBD-47B7-A71F-DBCDBBE1373D}"/>
              </a:ext>
            </a:extLst>
          </p:cNvPr>
          <p:cNvSpPr txBox="1"/>
          <p:nvPr/>
        </p:nvSpPr>
        <p:spPr>
          <a:xfrm>
            <a:off x="5571744" y="2042133"/>
            <a:ext cx="33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리뷰의 최대 길이 및 평균 길이 확인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&gt;&gt;&gt;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적정 패딩 확보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-80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패딩 시 보전 가능한 샘플 비율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100%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A1BBFD-2D35-4D24-A808-5F08CBDA6E0F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22">
            <a:extLst>
              <a:ext uri="{FF2B5EF4-FFF2-40B4-BE49-F238E27FC236}">
                <a16:creationId xmlns:a16="http://schemas.microsoft.com/office/drawing/2014/main" id="{AD20220E-436A-4E12-9C95-146567352A8E}"/>
              </a:ext>
            </a:extLst>
          </p:cNvPr>
          <p:cNvSpPr/>
          <p:nvPr/>
        </p:nvSpPr>
        <p:spPr>
          <a:xfrm>
            <a:off x="870444" y="433510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패딩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46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2">
            <a:extLst>
              <a:ext uri="{FF2B5EF4-FFF2-40B4-BE49-F238E27FC236}">
                <a16:creationId xmlns:a16="http://schemas.microsoft.com/office/drawing/2014/main" id="{784E99D3-1947-4C76-A059-89123B531FEB}"/>
              </a:ext>
            </a:extLst>
          </p:cNvPr>
          <p:cNvSpPr/>
          <p:nvPr/>
        </p:nvSpPr>
        <p:spPr>
          <a:xfrm>
            <a:off x="812220" y="425323"/>
            <a:ext cx="1043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패딩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771C86A4-FCFE-4E62-8652-E241D6DECF14}"/>
              </a:ext>
            </a:extLst>
          </p:cNvPr>
          <p:cNvSpPr/>
          <p:nvPr/>
        </p:nvSpPr>
        <p:spPr>
          <a:xfrm>
            <a:off x="1794547" y="3275923"/>
            <a:ext cx="5933827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사용하는 데이터들의 문장의 길이가 다를 수 있다</a:t>
            </a:r>
            <a:r>
              <a:rPr lang="en-US" altLang="ko-KR" sz="1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하지만 기계는 길이가 전부 동일한 문장들에 </a:t>
            </a:r>
            <a:endParaRPr lang="en-US" altLang="ko-KR" sz="1400" b="1" kern="1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대해서만 하나의 행렬로 한꺼번에 묶어서 처리할 수 있다</a:t>
            </a:r>
            <a:r>
              <a:rPr lang="en-US" altLang="ko-KR" sz="1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따라서</a:t>
            </a:r>
            <a:r>
              <a:rPr lang="en-US" altLang="ko-KR" sz="1400" b="1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, </a:t>
            </a:r>
            <a:r>
              <a:rPr lang="ko-KR" altLang="en-US" sz="1400" b="1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여러 문장의 길이를 임의로 동일하게 맞춰주는 작업이 필요하다</a:t>
            </a:r>
            <a:r>
              <a:rPr lang="en-US" altLang="ko-KR" sz="1400" b="1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</a:t>
            </a:r>
            <a:endParaRPr lang="en-US" altLang="zh-CN" sz="14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C99C3-01D8-4DE0-BEEF-19AED4BC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98" y="1116896"/>
            <a:ext cx="4555876" cy="201367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5E767A-2458-4C4E-97AC-FD6D229153F1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22">
            <a:extLst>
              <a:ext uri="{FF2B5EF4-FFF2-40B4-BE49-F238E27FC236}">
                <a16:creationId xmlns:a16="http://schemas.microsoft.com/office/drawing/2014/main" id="{D851997B-35D0-4449-9C51-E09BDCD5C48E}"/>
              </a:ext>
            </a:extLst>
          </p:cNvPr>
          <p:cNvSpPr/>
          <p:nvPr/>
        </p:nvSpPr>
        <p:spPr>
          <a:xfrm>
            <a:off x="805252" y="824508"/>
            <a:ext cx="1341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패딩 사용 이유</a:t>
            </a:r>
            <a:endParaRPr lang="en-US" altLang="zh-CN" sz="1400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3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2">
            <a:extLst>
              <a:ext uri="{FF2B5EF4-FFF2-40B4-BE49-F238E27FC236}">
                <a16:creationId xmlns:a16="http://schemas.microsoft.com/office/drawing/2014/main" id="{F315C3DD-A9CE-4133-B9C4-838C9150F470}"/>
              </a:ext>
            </a:extLst>
          </p:cNvPr>
          <p:cNvSpPr/>
          <p:nvPr/>
        </p:nvSpPr>
        <p:spPr>
          <a:xfrm>
            <a:off x="812220" y="425323"/>
            <a:ext cx="1043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b="1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임베딩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58E1E2-EDE1-49AC-8DE2-1DF6582C4FD1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22">
            <a:extLst>
              <a:ext uri="{FF2B5EF4-FFF2-40B4-BE49-F238E27FC236}">
                <a16:creationId xmlns:a16="http://schemas.microsoft.com/office/drawing/2014/main" id="{05F3A24E-8C79-4AD9-B1A7-96B31F531A48}"/>
              </a:ext>
            </a:extLst>
          </p:cNvPr>
          <p:cNvSpPr/>
          <p:nvPr/>
        </p:nvSpPr>
        <p:spPr>
          <a:xfrm>
            <a:off x="805252" y="824508"/>
            <a:ext cx="1572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임베딩</a:t>
            </a: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사용 효과</a:t>
            </a:r>
            <a:endParaRPr lang="en-US" altLang="zh-CN" sz="1400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矩形 22">
            <a:extLst>
              <a:ext uri="{FF2B5EF4-FFF2-40B4-BE49-F238E27FC236}">
                <a16:creationId xmlns:a16="http://schemas.microsoft.com/office/drawing/2014/main" id="{0540B3F1-2FB1-47FE-955A-C8B2CD0C2006}"/>
              </a:ext>
            </a:extLst>
          </p:cNvPr>
          <p:cNvSpPr/>
          <p:nvPr/>
        </p:nvSpPr>
        <p:spPr>
          <a:xfrm>
            <a:off x="1410692" y="2913159"/>
            <a:ext cx="6322616" cy="1676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사람이 쓰는 자연어를 기계가 이해할 수 있는 숫자형태로 바꿔주는 것</a:t>
            </a:r>
            <a:endParaRPr lang="en-US" altLang="ko-KR" sz="1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각 단어들로 구성된 문장을 다 같은 차원의 벡터로 만들어주고 각각의 단어에 수치를 부여한다</a:t>
            </a:r>
            <a:r>
              <a:rPr lang="en-US" altLang="ko-KR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그러면 위의 표에서 처럼 </a:t>
            </a:r>
            <a:r>
              <a:rPr lang="en-US" altLang="ko-KR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Gender, Royal </a:t>
            </a: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이라는 축을 둘 때 각각의 단어들이 유사한 단어들끼리 유사한 수치가 나오게 한다</a:t>
            </a:r>
            <a:r>
              <a:rPr lang="en-US" altLang="ko-KR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.</a:t>
            </a:r>
            <a:endParaRPr lang="ko-KR" altLang="en-US" sz="1400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endParaRPr lang="en-US" altLang="zh-CN" sz="1400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5AE0337-F3F6-4FBC-9EC6-FBE1CA2D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86837"/>
              </p:ext>
            </p:extLst>
          </p:nvPr>
        </p:nvGraphicFramePr>
        <p:xfrm>
          <a:off x="1457719" y="1466462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53144681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9269215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64064364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780590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2981468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7290187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83312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Woman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Queen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8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Royal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29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24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2">
            <a:extLst>
              <a:ext uri="{FF2B5EF4-FFF2-40B4-BE49-F238E27FC236}">
                <a16:creationId xmlns:a16="http://schemas.microsoft.com/office/drawing/2014/main" id="{823BA906-9A67-4B88-A35B-3B94AC059011}"/>
              </a:ext>
            </a:extLst>
          </p:cNvPr>
          <p:cNvSpPr/>
          <p:nvPr/>
        </p:nvSpPr>
        <p:spPr>
          <a:xfrm>
            <a:off x="812220" y="425323"/>
            <a:ext cx="1676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워드 </a:t>
            </a:r>
            <a:r>
              <a:rPr lang="ko-KR" altLang="en-US" sz="2400" b="1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임베딩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2EFEB1-24D1-4935-95B4-746F2885947F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22">
            <a:extLst>
              <a:ext uri="{FF2B5EF4-FFF2-40B4-BE49-F238E27FC236}">
                <a16:creationId xmlns:a16="http://schemas.microsoft.com/office/drawing/2014/main" id="{C8374635-A6C5-4D32-B39F-4FC96D7F9C68}"/>
              </a:ext>
            </a:extLst>
          </p:cNvPr>
          <p:cNvSpPr/>
          <p:nvPr/>
        </p:nvSpPr>
        <p:spPr>
          <a:xfrm>
            <a:off x="805252" y="824508"/>
            <a:ext cx="1572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원</a:t>
            </a:r>
            <a:r>
              <a:rPr lang="en-US" altLang="ko-KR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err="1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핫인코딩과</a:t>
            </a:r>
            <a:r>
              <a:rPr lang="ko-KR" altLang="en-US" sz="1400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비교 </a:t>
            </a:r>
            <a:endParaRPr lang="en-US" altLang="zh-CN" sz="1400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16F91-9BEE-4CBE-A4C8-6B3A660C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68" y="1765820"/>
            <a:ext cx="3609068" cy="2117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36CAB-D592-45BA-AE37-18832D7F7E94}"/>
              </a:ext>
            </a:extLst>
          </p:cNvPr>
          <p:cNvSpPr txBox="1"/>
          <p:nvPr/>
        </p:nvSpPr>
        <p:spPr>
          <a:xfrm>
            <a:off x="4255311" y="15088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희소 벡터의 문제점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핫 인코딩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단어의 개수가 늘어나면 벡터의 차원이 한없이 커진다는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C7D78-F1CB-4DBA-A460-DD0074A52116}"/>
              </a:ext>
            </a:extLst>
          </p:cNvPr>
          <p:cNvSpPr txBox="1"/>
          <p:nvPr/>
        </p:nvSpPr>
        <p:spPr>
          <a:xfrm>
            <a:off x="4156819" y="2807193"/>
            <a:ext cx="4917440" cy="135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워드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임베딩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밀집 표현은 벡터의 차원을 단어 집합의 크기로 상정하지 않음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설정한 값으로 모든 단어의 벡터 표현의 차원을 맞춤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 가진 값이 아니라 실수 값을 가짐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B856B-1D64-4E85-8EB8-C1D45FA1DFCD}"/>
              </a:ext>
            </a:extLst>
          </p:cNvPr>
          <p:cNvSpPr/>
          <p:nvPr/>
        </p:nvSpPr>
        <p:spPr>
          <a:xfrm>
            <a:off x="4158825" y="1463040"/>
            <a:ext cx="4729443" cy="58934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38CA1-7179-42FF-B832-25E15B64A3F5}"/>
              </a:ext>
            </a:extLst>
          </p:cNvPr>
          <p:cNvSpPr/>
          <p:nvPr/>
        </p:nvSpPr>
        <p:spPr>
          <a:xfrm>
            <a:off x="4156819" y="2862649"/>
            <a:ext cx="4741892" cy="12555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413DEBE-92E3-47D1-B2FE-AC31A0735462}"/>
              </a:ext>
            </a:extLst>
          </p:cNvPr>
          <p:cNvSpPr/>
          <p:nvPr/>
        </p:nvSpPr>
        <p:spPr>
          <a:xfrm>
            <a:off x="6278880" y="2218437"/>
            <a:ext cx="379307" cy="449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06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C172B3D-6A60-4510-8EE7-2349E8DD9786}"/>
              </a:ext>
            </a:extLst>
          </p:cNvPr>
          <p:cNvSpPr/>
          <p:nvPr/>
        </p:nvSpPr>
        <p:spPr>
          <a:xfrm>
            <a:off x="2922892" y="1171519"/>
            <a:ext cx="3518548" cy="35600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506ED-5ADE-4690-BEB2-C84F27FA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84" y="1009449"/>
            <a:ext cx="3603143" cy="3686037"/>
          </a:xfrm>
          <a:prstGeom prst="rect">
            <a:avLst/>
          </a:prstGeom>
        </p:spPr>
      </p:pic>
      <p:sp>
        <p:nvSpPr>
          <p:cNvPr id="8" name="矩形 22">
            <a:extLst>
              <a:ext uri="{FF2B5EF4-FFF2-40B4-BE49-F238E27FC236}">
                <a16:creationId xmlns:a16="http://schemas.microsoft.com/office/drawing/2014/main" id="{1A66D5EA-1F9F-47D3-AAD6-296502F75C32}"/>
              </a:ext>
            </a:extLst>
          </p:cNvPr>
          <p:cNvSpPr/>
          <p:nvPr/>
        </p:nvSpPr>
        <p:spPr>
          <a:xfrm>
            <a:off x="778942" y="430452"/>
            <a:ext cx="4759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GRU</a:t>
            </a:r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로 리뷰 감성 모델 학습 및 예측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10FAB2-5B41-444C-BCBC-C3AA757B3A75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735D564-4970-4B2C-ABC8-FB1D43EDAF36}"/>
              </a:ext>
            </a:extLst>
          </p:cNvPr>
          <p:cNvSpPr/>
          <p:nvPr/>
        </p:nvSpPr>
        <p:spPr>
          <a:xfrm>
            <a:off x="1635275" y="1154828"/>
            <a:ext cx="6030445" cy="270851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71197-FD8A-4A46-98FB-9D0558A8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77" y="1013090"/>
            <a:ext cx="6030445" cy="2779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D6F48-8FEC-4925-8016-D982F352EE02}"/>
              </a:ext>
            </a:extLst>
          </p:cNvPr>
          <p:cNvSpPr txBox="1"/>
          <p:nvPr/>
        </p:nvSpPr>
        <p:spPr>
          <a:xfrm>
            <a:off x="2145678" y="4130410"/>
            <a:ext cx="503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학습된 데이터를 바탕으로 리뷰의 긍정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%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예측</a:t>
            </a:r>
          </a:p>
        </p:txBody>
      </p:sp>
      <p:sp>
        <p:nvSpPr>
          <p:cNvPr id="6" name="矩形 22">
            <a:extLst>
              <a:ext uri="{FF2B5EF4-FFF2-40B4-BE49-F238E27FC236}">
                <a16:creationId xmlns:a16="http://schemas.microsoft.com/office/drawing/2014/main" id="{BCD976E3-049C-4A2F-967A-2DB9C04DF60E}"/>
              </a:ext>
            </a:extLst>
          </p:cNvPr>
          <p:cNvSpPr/>
          <p:nvPr/>
        </p:nvSpPr>
        <p:spPr>
          <a:xfrm>
            <a:off x="800438" y="448101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리뷰 예측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35B3A1-AC6A-4827-B7CE-D68AB53690FC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569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2D4ABC-711E-4C17-BE85-66439BD0F4DC}"/>
              </a:ext>
            </a:extLst>
          </p:cNvPr>
          <p:cNvSpPr/>
          <p:nvPr/>
        </p:nvSpPr>
        <p:spPr>
          <a:xfrm>
            <a:off x="543693" y="1218186"/>
            <a:ext cx="4846695" cy="32014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CA5073-4E8D-4E5C-9BE3-C7422F84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5" y="1141605"/>
            <a:ext cx="4905947" cy="3201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F1DE2-DE62-4719-9850-C3316BC57659}"/>
              </a:ext>
            </a:extLst>
          </p:cNvPr>
          <p:cNvSpPr txBox="1"/>
          <p:nvPr/>
        </p:nvSpPr>
        <p:spPr>
          <a:xfrm>
            <a:off x="5449640" y="2080229"/>
            <a:ext cx="33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학습에 사용한 데이터가 아닌 리뷰 데이터 긍정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부정 각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700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개씩 샘플링해 리뷰의 분포를 시각화하고 모델의 성능 확인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BC1265-E52E-457E-904F-6CA930D39585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2">
            <a:extLst>
              <a:ext uri="{FF2B5EF4-FFF2-40B4-BE49-F238E27FC236}">
                <a16:creationId xmlns:a16="http://schemas.microsoft.com/office/drawing/2014/main" id="{8012C86A-68E8-4A29-A7FB-12DC7B0E726B}"/>
              </a:ext>
            </a:extLst>
          </p:cNvPr>
          <p:cNvSpPr/>
          <p:nvPr/>
        </p:nvSpPr>
        <p:spPr>
          <a:xfrm>
            <a:off x="800438" y="448101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리뷰 예측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2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BC1265-E52E-457E-904F-6CA930D39585}"/>
              </a:ext>
            </a:extLst>
          </p:cNvPr>
          <p:cNvCxnSpPr>
            <a:cxnSpLocks/>
          </p:cNvCxnSpPr>
          <p:nvPr/>
        </p:nvCxnSpPr>
        <p:spPr>
          <a:xfrm>
            <a:off x="776054" y="498179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2">
            <a:extLst>
              <a:ext uri="{FF2B5EF4-FFF2-40B4-BE49-F238E27FC236}">
                <a16:creationId xmlns:a16="http://schemas.microsoft.com/office/drawing/2014/main" id="{8012C86A-68E8-4A29-A7FB-12DC7B0E726B}"/>
              </a:ext>
            </a:extLst>
          </p:cNvPr>
          <p:cNvSpPr/>
          <p:nvPr/>
        </p:nvSpPr>
        <p:spPr>
          <a:xfrm>
            <a:off x="800438" y="448101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답글 생성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F107E3-3AD0-4731-87B4-749D0F21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5" t="47374" r="21250" b="4128"/>
          <a:stretch/>
        </p:blipFill>
        <p:spPr>
          <a:xfrm>
            <a:off x="3702050" y="909766"/>
            <a:ext cx="5055222" cy="2494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3C8D73-6DD0-423C-8078-C805C4325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5" t="40864" r="43194" b="11605"/>
          <a:stretch/>
        </p:blipFill>
        <p:spPr>
          <a:xfrm>
            <a:off x="475628" y="884882"/>
            <a:ext cx="3048622" cy="2444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828ECB-43A6-4913-8123-B2017E5B834B}"/>
              </a:ext>
            </a:extLst>
          </p:cNvPr>
          <p:cNvSpPr txBox="1"/>
          <p:nvPr/>
        </p:nvSpPr>
        <p:spPr>
          <a:xfrm>
            <a:off x="933450" y="3676650"/>
            <a:ext cx="738505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기존의 대응 매뉴얼에 따라서 리뷰의 성격에 맞게 답글을 생성</a:t>
            </a:r>
            <a:endParaRPr lang="en-US" altLang="ko-KR" sz="1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부정 리뷰는 포함된 특정 단어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배송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내구성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에 따라서 이에 맞는 케이스가 출력 </a:t>
            </a:r>
          </a:p>
        </p:txBody>
      </p:sp>
    </p:spTree>
    <p:extLst>
      <p:ext uri="{BB962C8B-B14F-4D97-AF65-F5344CB8AC3E}">
        <p14:creationId xmlns:p14="http://schemas.microsoft.com/office/powerpoint/2010/main" val="106476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>
            <a:extLst>
              <a:ext uri="{FF2B5EF4-FFF2-40B4-BE49-F238E27FC236}">
                <a16:creationId xmlns:a16="http://schemas.microsoft.com/office/drawing/2014/main" id="{6FFAAF95-62CA-4815-9F7F-06F0A26C16C5}"/>
              </a:ext>
            </a:extLst>
          </p:cNvPr>
          <p:cNvSpPr/>
          <p:nvPr/>
        </p:nvSpPr>
        <p:spPr>
          <a:xfrm>
            <a:off x="548640" y="543221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椭圆 14">
            <a:extLst>
              <a:ext uri="{FF2B5EF4-FFF2-40B4-BE49-F238E27FC236}">
                <a16:creationId xmlns:a16="http://schemas.microsoft.com/office/drawing/2014/main" id="{A0870F68-842D-4B45-8C59-26F0120058C9}"/>
              </a:ext>
            </a:extLst>
          </p:cNvPr>
          <p:cNvSpPr/>
          <p:nvPr/>
        </p:nvSpPr>
        <p:spPr>
          <a:xfrm>
            <a:off x="1693630" y="1584690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9171FF9B-21DE-4A57-AF48-36269FADA9BB}"/>
              </a:ext>
            </a:extLst>
          </p:cNvPr>
          <p:cNvSpPr/>
          <p:nvPr/>
        </p:nvSpPr>
        <p:spPr>
          <a:xfrm>
            <a:off x="4146251" y="2141513"/>
            <a:ext cx="2640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4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발전 방향</a:t>
            </a:r>
            <a:endParaRPr lang="en-US" altLang="zh-CN" sz="44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9EC23-157C-482D-9716-FB0DB20D934E}"/>
              </a:ext>
            </a:extLst>
          </p:cNvPr>
          <p:cNvSpPr txBox="1"/>
          <p:nvPr/>
        </p:nvSpPr>
        <p:spPr>
          <a:xfrm>
            <a:off x="2350070" y="2148148"/>
            <a:ext cx="4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95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70F37-CBF3-47DE-91A6-018BCFD9CD59}"/>
              </a:ext>
            </a:extLst>
          </p:cNvPr>
          <p:cNvSpPr txBox="1"/>
          <p:nvPr/>
        </p:nvSpPr>
        <p:spPr>
          <a:xfrm>
            <a:off x="457216" y="427413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100" spc="-3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주제 선정 배경</a:t>
            </a:r>
            <a:endParaRPr lang="ko-KR" altLang="en-US" sz="2400" b="1" spc="-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Picture 2" descr="더 의미있고 더 안정적인 커리어 활동, 브릿지메이트">
            <a:extLst>
              <a:ext uri="{FF2B5EF4-FFF2-40B4-BE49-F238E27FC236}">
                <a16:creationId xmlns:a16="http://schemas.microsoft.com/office/drawing/2014/main" id="{D0125616-511C-4B10-9D77-C0D86C3A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" y="1062599"/>
            <a:ext cx="4395200" cy="219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CA5A5-5DB5-40CB-98FF-9B015A19A174}"/>
              </a:ext>
            </a:extLst>
          </p:cNvPr>
          <p:cNvSpPr txBox="1"/>
          <p:nvPr/>
        </p:nvSpPr>
        <p:spPr>
          <a:xfrm>
            <a:off x="457217" y="3419311"/>
            <a:ext cx="4858496" cy="1060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100" dirty="0">
                <a:latin typeface="+mn-ea"/>
                <a:cs typeface="Times New Roman" panose="02020603050405020304" pitchFamily="18" charset="0"/>
              </a:rPr>
              <a:t>교내 스타트업</a:t>
            </a:r>
            <a:r>
              <a:rPr lang="en-US" altLang="ko-KR" sz="2000" b="1" kern="100" dirty="0">
                <a:latin typeface="+mn-ea"/>
                <a:cs typeface="Times New Roman" panose="02020603050405020304" pitchFamily="18" charset="0"/>
              </a:rPr>
              <a:t>(2018~)</a:t>
            </a:r>
          </a:p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100" dirty="0">
                <a:latin typeface="+mn-ea"/>
                <a:cs typeface="Times New Roman" panose="02020603050405020304" pitchFamily="18" charset="0"/>
              </a:rPr>
              <a:t>재정 여건상 </a:t>
            </a:r>
            <a:r>
              <a:rPr lang="en-US" altLang="ko-KR" sz="2000" b="1" kern="100" dirty="0">
                <a:latin typeface="+mn-ea"/>
                <a:cs typeface="Times New Roman" panose="02020603050405020304" pitchFamily="18" charset="0"/>
              </a:rPr>
              <a:t>CS</a:t>
            </a:r>
            <a:r>
              <a:rPr lang="ko-KR" altLang="en-US" sz="2000" b="1" kern="100" dirty="0">
                <a:latin typeface="+mn-ea"/>
                <a:cs typeface="Times New Roman" panose="02020603050405020304" pitchFamily="18" charset="0"/>
              </a:rPr>
              <a:t>직원의 잦은 변경</a:t>
            </a:r>
            <a:r>
              <a:rPr lang="en-US" altLang="ko-KR" sz="20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2000" b="1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2" descr="애플펜슬팁 : 다나와 통합검색">
            <a:extLst>
              <a:ext uri="{FF2B5EF4-FFF2-40B4-BE49-F238E27FC236}">
                <a16:creationId xmlns:a16="http://schemas.microsoft.com/office/drawing/2014/main" id="{31425DBB-E034-42BE-8142-01001F06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1075322"/>
            <a:ext cx="2992855" cy="29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38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FEC2EE-95D8-45EA-9568-57C18558CB0A}"/>
              </a:ext>
            </a:extLst>
          </p:cNvPr>
          <p:cNvGrpSpPr/>
          <p:nvPr/>
        </p:nvGrpSpPr>
        <p:grpSpPr>
          <a:xfrm>
            <a:off x="484694" y="902791"/>
            <a:ext cx="3481052" cy="1288140"/>
            <a:chOff x="543694" y="1218186"/>
            <a:chExt cx="3481052" cy="12964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A583DD-4524-4BE4-A5D3-FD90F8017E47}"/>
                </a:ext>
              </a:extLst>
            </p:cNvPr>
            <p:cNvSpPr/>
            <p:nvPr/>
          </p:nvSpPr>
          <p:spPr>
            <a:xfrm>
              <a:off x="543694" y="1218186"/>
              <a:ext cx="3481052" cy="129641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0C49AA-08D4-4ADA-B3B9-A6E0A893C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94" y="1218186"/>
              <a:ext cx="3415124" cy="121504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8BD4CC-84C7-464F-A803-A76690BAE3DB}"/>
              </a:ext>
            </a:extLst>
          </p:cNvPr>
          <p:cNvSpPr/>
          <p:nvPr/>
        </p:nvSpPr>
        <p:spPr>
          <a:xfrm>
            <a:off x="484695" y="2746845"/>
            <a:ext cx="3249105" cy="13560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2E0D84E-F58B-4D17-8BBC-88557DF26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4" y="2746844"/>
            <a:ext cx="3190498" cy="1288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1DC823-08F9-4C91-820B-B8AC73E074DA}"/>
              </a:ext>
            </a:extLst>
          </p:cNvPr>
          <p:cNvSpPr txBox="1"/>
          <p:nvPr/>
        </p:nvSpPr>
        <p:spPr>
          <a:xfrm>
            <a:off x="4818826" y="1173392"/>
            <a:ext cx="384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질문하면 미리 설계한 알고리즘의 시나리오 기반으로 답변하나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 또한 데이터의 부족 으로 인한 한계 발생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1307E1D1-5713-4F64-B15D-786A219C9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2189"/>
              </p:ext>
            </p:extLst>
          </p:nvPr>
        </p:nvGraphicFramePr>
        <p:xfrm>
          <a:off x="4091151" y="2510362"/>
          <a:ext cx="4655127" cy="180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027">
                  <a:extLst>
                    <a:ext uri="{9D8B030D-6E8A-4147-A177-3AD203B41FA5}">
                      <a16:colId xmlns:a16="http://schemas.microsoft.com/office/drawing/2014/main" val="2531446816"/>
                    </a:ext>
                  </a:extLst>
                </a:gridCol>
                <a:gridCol w="1805626">
                  <a:extLst>
                    <a:ext uri="{9D8B030D-6E8A-4147-A177-3AD203B41FA5}">
                      <a16:colId xmlns:a16="http://schemas.microsoft.com/office/drawing/2014/main" val="3792692158"/>
                    </a:ext>
                  </a:extLst>
                </a:gridCol>
                <a:gridCol w="1908474">
                  <a:extLst>
                    <a:ext uri="{9D8B030D-6E8A-4147-A177-3AD203B41FA5}">
                      <a16:colId xmlns:a16="http://schemas.microsoft.com/office/drawing/2014/main" val="2640643648"/>
                    </a:ext>
                  </a:extLst>
                </a:gridCol>
              </a:tblGrid>
              <a:tr h="2447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현재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발전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9027"/>
                  </a:ext>
                </a:extLst>
              </a:tr>
              <a:tr h="274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제공방식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텍스트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시각자료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80730"/>
                  </a:ext>
                </a:extLst>
              </a:tr>
              <a:tr h="425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필요기술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패턴매칭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키워드 및 </a:t>
                      </a:r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연관어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딥러닝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머신러닝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자연어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06113"/>
                  </a:ext>
                </a:extLst>
              </a:tr>
              <a:tr h="607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저장된 내용에 대한 질의응답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사용자의 개인 맞춤형 서비스 제공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간단한 업무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665695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119BFD-1698-4AF8-B1C9-627BA4F2C2FE}"/>
              </a:ext>
            </a:extLst>
          </p:cNvPr>
          <p:cNvCxnSpPr>
            <a:cxnSpLocks/>
          </p:cNvCxnSpPr>
          <p:nvPr/>
        </p:nvCxnSpPr>
        <p:spPr>
          <a:xfrm>
            <a:off x="795510" y="445900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22">
            <a:extLst>
              <a:ext uri="{FF2B5EF4-FFF2-40B4-BE49-F238E27FC236}">
                <a16:creationId xmlns:a16="http://schemas.microsoft.com/office/drawing/2014/main" id="{0D099639-9997-4512-A62A-314C4784CF61}"/>
              </a:ext>
            </a:extLst>
          </p:cNvPr>
          <p:cNvSpPr/>
          <p:nvPr/>
        </p:nvSpPr>
        <p:spPr>
          <a:xfrm>
            <a:off x="879980" y="385728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발전 방향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7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890B6-6D9E-4D82-81A9-B7D869F36EF1}"/>
              </a:ext>
            </a:extLst>
          </p:cNvPr>
          <p:cNvSpPr txBox="1"/>
          <p:nvPr/>
        </p:nvSpPr>
        <p:spPr>
          <a:xfrm>
            <a:off x="605493" y="3738586"/>
            <a:ext cx="6042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단순 지원업무 대체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기존 인력의 타 업무 수행 및 업무효율성 향상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주문 과정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간소화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다른 제품 광고 통한 소비 유도</a:t>
            </a:r>
            <a:endParaRPr lang="zh-CN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467923-127E-4594-A157-FF03F9FAA3CA}"/>
              </a:ext>
            </a:extLst>
          </p:cNvPr>
          <p:cNvSpPr/>
          <p:nvPr/>
        </p:nvSpPr>
        <p:spPr>
          <a:xfrm>
            <a:off x="553613" y="957212"/>
            <a:ext cx="3234192" cy="2387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6B06B6-A0D0-4D99-99BB-DAAED728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3" y="957212"/>
            <a:ext cx="3169491" cy="232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BCFB0CB-2FF8-4C84-8178-F75AAF5D7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5189"/>
              </p:ext>
            </p:extLst>
          </p:nvPr>
        </p:nvGraphicFramePr>
        <p:xfrm>
          <a:off x="4238921" y="996123"/>
          <a:ext cx="4572000" cy="22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223">
                  <a:extLst>
                    <a:ext uri="{9D8B030D-6E8A-4147-A177-3AD203B41FA5}">
                      <a16:colId xmlns:a16="http://schemas.microsoft.com/office/drawing/2014/main" val="2531446816"/>
                    </a:ext>
                  </a:extLst>
                </a:gridCol>
                <a:gridCol w="3647777">
                  <a:extLst>
                    <a:ext uri="{9D8B030D-6E8A-4147-A177-3AD203B41FA5}">
                      <a16:colId xmlns:a16="http://schemas.microsoft.com/office/drawing/2014/main" val="3792692158"/>
                    </a:ext>
                  </a:extLst>
                </a:gridCol>
              </a:tblGrid>
              <a:tr h="1695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발전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9027"/>
                  </a:ext>
                </a:extLst>
              </a:tr>
              <a:tr h="63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대화방식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쌍방향 정보 교류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대화 에이전트가 주도적으로 사용자와의 질문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답변 과정을 반복하여 부족한 정보를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80730"/>
                  </a:ext>
                </a:extLst>
              </a:tr>
              <a:tr h="51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정보제공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맞춤형 정보제공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대화를 통해 사용자의 상황 정보를 인식하여 사용자에게 적합한 정보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06113"/>
                  </a:ext>
                </a:extLst>
              </a:tr>
              <a:tr h="737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정보획득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대화를 통한 전문가의 도움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지식이 없는 사용자도 대화 에이전트의 가이드에 따라 원하는 정보에 빠르고 쉽게 접근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66569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EA5BB8-FE33-4496-9AAE-7A86323337AD}"/>
              </a:ext>
            </a:extLst>
          </p:cNvPr>
          <p:cNvCxnSpPr>
            <a:cxnSpLocks/>
          </p:cNvCxnSpPr>
          <p:nvPr/>
        </p:nvCxnSpPr>
        <p:spPr>
          <a:xfrm>
            <a:off x="795510" y="445900"/>
            <a:ext cx="0" cy="3024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2">
            <a:extLst>
              <a:ext uri="{FF2B5EF4-FFF2-40B4-BE49-F238E27FC236}">
                <a16:creationId xmlns:a16="http://schemas.microsoft.com/office/drawing/2014/main" id="{67236AE2-A571-4DDC-8717-0AF23137F66B}"/>
              </a:ext>
            </a:extLst>
          </p:cNvPr>
          <p:cNvSpPr/>
          <p:nvPr/>
        </p:nvSpPr>
        <p:spPr>
          <a:xfrm>
            <a:off x="879980" y="385728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발전 방향</a:t>
            </a:r>
            <a:endParaRPr lang="en-US" altLang="zh-CN" sz="2400" b="1" kern="1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4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146A1-4890-4752-ABBB-14B38B4C4D30}"/>
              </a:ext>
            </a:extLst>
          </p:cNvPr>
          <p:cNvSpPr txBox="1"/>
          <p:nvPr/>
        </p:nvSpPr>
        <p:spPr>
          <a:xfrm>
            <a:off x="457216" y="427413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100" spc="-3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주제 선정 배경</a:t>
            </a:r>
            <a:endParaRPr lang="ko-KR" altLang="en-US" sz="2400" b="1" spc="-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9736E-B531-419F-8DE7-B6086A96C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0" t="16955" r="36533" b="35309"/>
          <a:stretch/>
        </p:blipFill>
        <p:spPr>
          <a:xfrm>
            <a:off x="457216" y="1057779"/>
            <a:ext cx="3527792" cy="29899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1D03A-4B4E-4C65-858D-DD2120699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30" t="15039" r="35807" b="35193"/>
          <a:stretch/>
        </p:blipFill>
        <p:spPr>
          <a:xfrm>
            <a:off x="4572000" y="1099055"/>
            <a:ext cx="3397729" cy="2945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200C-541B-4348-B28A-822E122DC3AB}"/>
              </a:ext>
            </a:extLst>
          </p:cNvPr>
          <p:cNvSpPr txBox="1"/>
          <p:nvPr/>
        </p:nvSpPr>
        <p:spPr>
          <a:xfrm>
            <a:off x="634522" y="4044444"/>
            <a:ext cx="8834824" cy="12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CS</a:t>
            </a:r>
            <a:r>
              <a:rPr lang="ko-KR" altLang="en-US" sz="1400" b="1" kern="100" dirty="0">
                <a:latin typeface="+mn-ea"/>
                <a:cs typeface="Times New Roman" panose="02020603050405020304" pitchFamily="18" charset="0"/>
              </a:rPr>
              <a:t>담당 직원의 주요 업무인 쇼핑몰 리뷰 대응</a:t>
            </a:r>
            <a:endParaRPr lang="en-US" altLang="ko-KR" sz="1400" b="1" kern="100" dirty="0"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400" b="1" kern="100" dirty="0">
                <a:latin typeface="+mn-ea"/>
                <a:cs typeface="Times New Roman" panose="02020603050405020304" pitchFamily="18" charset="0"/>
              </a:rPr>
              <a:t>대응 방식이 표준화가 되어 있지 않아 신규 직원 인수인계에 어려움</a:t>
            </a:r>
            <a:endParaRPr lang="en-US" altLang="ko-KR" sz="1400" b="1" kern="100" dirty="0"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1400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9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028A24-236D-4418-A4C4-9384125D6CB0}"/>
              </a:ext>
            </a:extLst>
          </p:cNvPr>
          <p:cNvSpPr txBox="1"/>
          <p:nvPr/>
        </p:nvSpPr>
        <p:spPr>
          <a:xfrm>
            <a:off x="457216" y="427413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100" spc="-3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주제 선정 배경</a:t>
            </a:r>
            <a:endParaRPr lang="ko-KR" altLang="en-US" sz="2400" b="1" spc="-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09B9DA-65DF-472F-8BEC-63B033DFB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 t="14884" r="25740" b="58760"/>
          <a:stretch/>
        </p:blipFill>
        <p:spPr>
          <a:xfrm>
            <a:off x="719667" y="1269075"/>
            <a:ext cx="7473527" cy="2823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9A82D-7F0A-429C-9694-11EA85573E4C}"/>
              </a:ext>
            </a:extLst>
          </p:cNvPr>
          <p:cNvSpPr txBox="1"/>
          <p:nvPr/>
        </p:nvSpPr>
        <p:spPr>
          <a:xfrm>
            <a:off x="744051" y="4141174"/>
            <a:ext cx="6906429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600" b="1" kern="100" dirty="0">
                <a:latin typeface="+mn-ea"/>
                <a:cs typeface="Times New Roman" panose="02020603050405020304" pitchFamily="18" charset="0"/>
              </a:rPr>
              <a:t>평점은 높으나 내용이 부정적인 경우를 판단하고 대응 필요</a:t>
            </a:r>
            <a:endParaRPr lang="en-US" altLang="ko-KR" sz="1600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6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6F1ED-7CE5-4B13-9254-09D1FE9B381D}"/>
              </a:ext>
            </a:extLst>
          </p:cNvPr>
          <p:cNvSpPr txBox="1"/>
          <p:nvPr/>
        </p:nvSpPr>
        <p:spPr>
          <a:xfrm>
            <a:off x="457216" y="427413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100" spc="-3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주제 선정 배경</a:t>
            </a:r>
            <a:endParaRPr lang="ko-KR" altLang="en-US" sz="2400" b="1" spc="-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9B9EC-5EA3-484C-9B39-85FAD1F5D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 t="22513" r="46037" b="6229"/>
          <a:stretch/>
        </p:blipFill>
        <p:spPr>
          <a:xfrm>
            <a:off x="479149" y="963861"/>
            <a:ext cx="3875707" cy="32157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E21ECB-AEB1-4B0D-BA2A-F52BC4224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 t="23607" r="56967" b="6229"/>
          <a:stretch/>
        </p:blipFill>
        <p:spPr>
          <a:xfrm>
            <a:off x="4708037" y="889078"/>
            <a:ext cx="3495580" cy="3290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27DC0-C536-4026-9399-4CC9DC4A4B1B}"/>
              </a:ext>
            </a:extLst>
          </p:cNvPr>
          <p:cNvSpPr txBox="1"/>
          <p:nvPr/>
        </p:nvSpPr>
        <p:spPr>
          <a:xfrm>
            <a:off x="762729" y="4228592"/>
            <a:ext cx="10533533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latinLnBrk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600" b="1" kern="100" dirty="0">
                <a:latin typeface="+mn-ea"/>
                <a:cs typeface="Times New Roman" panose="02020603050405020304" pitchFamily="18" charset="0"/>
              </a:rPr>
              <a:t>지금까지 쌓아온 대응 매뉴얼 데이터를 답글 생성 기준으로 활용</a:t>
            </a:r>
            <a:endParaRPr lang="en-US" altLang="ko-KR" sz="1600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92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3262B-24A7-423A-81A9-C92A3F80F884}"/>
              </a:ext>
            </a:extLst>
          </p:cNvPr>
          <p:cNvSpPr txBox="1"/>
          <p:nvPr/>
        </p:nvSpPr>
        <p:spPr>
          <a:xfrm>
            <a:off x="457216" y="427413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100" spc="-3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주제 선정 배경</a:t>
            </a:r>
            <a:endParaRPr lang="ko-KR" altLang="en-US" sz="2400" b="1" spc="-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86CD7-7499-477F-A979-7DB569F9168F}"/>
              </a:ext>
            </a:extLst>
          </p:cNvPr>
          <p:cNvSpPr txBox="1"/>
          <p:nvPr/>
        </p:nvSpPr>
        <p:spPr>
          <a:xfrm>
            <a:off x="901816" y="1408684"/>
            <a:ext cx="264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딥러닝 모델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FB767-5926-403C-B714-E9EE699542F6}"/>
              </a:ext>
            </a:extLst>
          </p:cNvPr>
          <p:cNvSpPr txBox="1"/>
          <p:nvPr/>
        </p:nvSpPr>
        <p:spPr>
          <a:xfrm>
            <a:off x="6265952" y="1392886"/>
            <a:ext cx="232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답글 자동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DEAC4-44ED-4842-8063-54FCBBF3A0A3}"/>
              </a:ext>
            </a:extLst>
          </p:cNvPr>
          <p:cNvSpPr txBox="1"/>
          <p:nvPr/>
        </p:nvSpPr>
        <p:spPr>
          <a:xfrm>
            <a:off x="3357805" y="1408684"/>
            <a:ext cx="267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자연어 감성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49E90-8926-4060-9D7B-8AE22D00EFA2}"/>
              </a:ext>
            </a:extLst>
          </p:cNvPr>
          <p:cNvSpPr txBox="1"/>
          <p:nvPr/>
        </p:nvSpPr>
        <p:spPr>
          <a:xfrm>
            <a:off x="457216" y="3396796"/>
            <a:ext cx="3243666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네이버 쇼핑 리뷰 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만개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GRU </a:t>
            </a:r>
            <a:r>
              <a:rPr lang="ko-KR" altLang="en-US" sz="1400" b="1" dirty="0"/>
              <a:t>모델 사용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74BA2-0DD7-4ACA-BA04-D66EFF5CBDBA}"/>
              </a:ext>
            </a:extLst>
          </p:cNvPr>
          <p:cNvSpPr txBox="1"/>
          <p:nvPr/>
        </p:nvSpPr>
        <p:spPr>
          <a:xfrm>
            <a:off x="5868918" y="3381283"/>
            <a:ext cx="3119663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문장의 감성 수치 고려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특정 단어 고려</a:t>
            </a:r>
            <a:r>
              <a:rPr lang="en-US" altLang="ko-KR" sz="1400" b="1" dirty="0">
                <a:solidFill>
                  <a:schemeClr val="tx1"/>
                </a:solidFill>
              </a:rPr>
              <a:t>(ex: </a:t>
            </a:r>
            <a:r>
              <a:rPr lang="ko-KR" altLang="en-US" sz="1400" b="1" dirty="0">
                <a:solidFill>
                  <a:schemeClr val="tx1"/>
                </a:solidFill>
              </a:rPr>
              <a:t>배송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머리 안의 뇌">
            <a:extLst>
              <a:ext uri="{FF2B5EF4-FFF2-40B4-BE49-F238E27FC236}">
                <a16:creationId xmlns:a16="http://schemas.microsoft.com/office/drawing/2014/main" id="{EAA94B30-8ED8-4CC2-B05B-DACF02C92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285" y="1814371"/>
            <a:ext cx="1547831" cy="1547831"/>
          </a:xfrm>
          <a:prstGeom prst="rect">
            <a:avLst/>
          </a:prstGeom>
        </p:spPr>
      </p:pic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CFDD0E29-ED40-4753-B1B7-E4EF3C7F1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055" y="1863788"/>
            <a:ext cx="794009" cy="794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28DB3-C3A9-4947-8613-896432026D11}"/>
              </a:ext>
            </a:extLst>
          </p:cNvPr>
          <p:cNvSpPr txBox="1"/>
          <p:nvPr/>
        </p:nvSpPr>
        <p:spPr>
          <a:xfrm>
            <a:off x="2989978" y="3362202"/>
            <a:ext cx="3504000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문장 입력하면 긍정 </a:t>
            </a:r>
            <a:r>
              <a:rPr lang="en-US" altLang="ko-KR" sz="1400" b="1" dirty="0"/>
              <a:t>% </a:t>
            </a:r>
            <a:r>
              <a:rPr lang="ko-KR" altLang="en-US" sz="1400" b="1" dirty="0"/>
              <a:t>예측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90% </a:t>
            </a:r>
            <a:r>
              <a:rPr lang="ko-KR" altLang="en-US" sz="1400" b="1" dirty="0">
                <a:solidFill>
                  <a:schemeClr val="tx1"/>
                </a:solidFill>
              </a:rPr>
              <a:t>이상의 정확도 목표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1" name="그래픽 10" descr="채우기 없는 웃는 얼굴">
            <a:extLst>
              <a:ext uri="{FF2B5EF4-FFF2-40B4-BE49-F238E27FC236}">
                <a16:creationId xmlns:a16="http://schemas.microsoft.com/office/drawing/2014/main" id="{6FF24C29-3E20-433F-91BA-7C6C64007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646" y="2010830"/>
            <a:ext cx="1175054" cy="1175054"/>
          </a:xfrm>
          <a:prstGeom prst="rect">
            <a:avLst/>
          </a:prstGeom>
        </p:spPr>
      </p:pic>
      <p:pic>
        <p:nvPicPr>
          <p:cNvPr id="12" name="그래픽 11" descr="채우기 없는 슬픈 얼굴">
            <a:extLst>
              <a:ext uri="{FF2B5EF4-FFF2-40B4-BE49-F238E27FC236}">
                <a16:creationId xmlns:a16="http://schemas.microsoft.com/office/drawing/2014/main" id="{20F1ED55-A7FC-4706-9BEE-C51D556F6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3870" y="2000759"/>
            <a:ext cx="1175054" cy="1175054"/>
          </a:xfrm>
          <a:prstGeom prst="rect">
            <a:avLst/>
          </a:prstGeom>
        </p:spPr>
      </p:pic>
      <p:pic>
        <p:nvPicPr>
          <p:cNvPr id="13" name="그래픽 12" descr="RTL 대화">
            <a:extLst>
              <a:ext uri="{FF2B5EF4-FFF2-40B4-BE49-F238E27FC236}">
                <a16:creationId xmlns:a16="http://schemas.microsoft.com/office/drawing/2014/main" id="{9C9C77A3-8F0F-4B4A-A386-71DDF0F2B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6886" y="1760294"/>
            <a:ext cx="1622911" cy="16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>
            <a:extLst>
              <a:ext uri="{FF2B5EF4-FFF2-40B4-BE49-F238E27FC236}">
                <a16:creationId xmlns:a16="http://schemas.microsoft.com/office/drawing/2014/main" id="{6FFAAF95-62CA-4815-9F7F-06F0A26C16C5}"/>
              </a:ext>
            </a:extLst>
          </p:cNvPr>
          <p:cNvSpPr/>
          <p:nvPr/>
        </p:nvSpPr>
        <p:spPr>
          <a:xfrm>
            <a:off x="548640" y="543221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椭圆 14">
            <a:extLst>
              <a:ext uri="{FF2B5EF4-FFF2-40B4-BE49-F238E27FC236}">
                <a16:creationId xmlns:a16="http://schemas.microsoft.com/office/drawing/2014/main" id="{A0870F68-842D-4B45-8C59-26F0120058C9}"/>
              </a:ext>
            </a:extLst>
          </p:cNvPr>
          <p:cNvSpPr/>
          <p:nvPr/>
        </p:nvSpPr>
        <p:spPr>
          <a:xfrm>
            <a:off x="1693630" y="1584690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9171FF9B-21DE-4A57-AF48-36269FADA9BB}"/>
              </a:ext>
            </a:extLst>
          </p:cNvPr>
          <p:cNvSpPr/>
          <p:nvPr/>
        </p:nvSpPr>
        <p:spPr>
          <a:xfrm>
            <a:off x="4146251" y="2141513"/>
            <a:ext cx="2640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44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분석 과정</a:t>
            </a:r>
            <a:endParaRPr lang="en-US" altLang="zh-CN" sz="44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9EC23-157C-482D-9716-FB0DB20D934E}"/>
              </a:ext>
            </a:extLst>
          </p:cNvPr>
          <p:cNvSpPr txBox="1"/>
          <p:nvPr/>
        </p:nvSpPr>
        <p:spPr>
          <a:xfrm>
            <a:off x="2350070" y="2148148"/>
            <a:ext cx="4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3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355C97-7E07-496B-8F87-61E6DB083259}"/>
              </a:ext>
            </a:extLst>
          </p:cNvPr>
          <p:cNvSpPr/>
          <p:nvPr/>
        </p:nvSpPr>
        <p:spPr>
          <a:xfrm>
            <a:off x="2292096" y="2304288"/>
            <a:ext cx="1280160" cy="658368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09EBAA-C858-4B33-BE60-7C4D77368A55}"/>
              </a:ext>
            </a:extLst>
          </p:cNvPr>
          <p:cNvSpPr/>
          <p:nvPr/>
        </p:nvSpPr>
        <p:spPr>
          <a:xfrm>
            <a:off x="694944" y="2304288"/>
            <a:ext cx="1280160" cy="658368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47B03-86F3-4D5F-AF56-498EDA5088E0}"/>
              </a:ext>
            </a:extLst>
          </p:cNvPr>
          <p:cNvSpPr txBox="1"/>
          <p:nvPr/>
        </p:nvSpPr>
        <p:spPr>
          <a:xfrm>
            <a:off x="963168" y="2448806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27D64-4D51-45C4-A5DA-6D1575E7D401}"/>
              </a:ext>
            </a:extLst>
          </p:cNvPr>
          <p:cNvSpPr txBox="1"/>
          <p:nvPr/>
        </p:nvSpPr>
        <p:spPr>
          <a:xfrm>
            <a:off x="2243328" y="2475791"/>
            <a:ext cx="14773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</a:t>
            </a:r>
            <a:r>
              <a:rPr lang="ko-KR" altLang="en-US" sz="17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17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5CD844-5B39-4D44-9048-2FA0DF1FE9F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75104" y="2633472"/>
            <a:ext cx="320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5D4C8-F616-4B0D-8D18-812C71A19485}"/>
              </a:ext>
            </a:extLst>
          </p:cNvPr>
          <p:cNvSpPr/>
          <p:nvPr/>
        </p:nvSpPr>
        <p:spPr>
          <a:xfrm>
            <a:off x="3883154" y="2309030"/>
            <a:ext cx="1142997" cy="658368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A2264-9645-4C7D-96CC-7E94F09A3E82}"/>
              </a:ext>
            </a:extLst>
          </p:cNvPr>
          <p:cNvSpPr txBox="1"/>
          <p:nvPr/>
        </p:nvSpPr>
        <p:spPr>
          <a:xfrm>
            <a:off x="5053582" y="4192172"/>
            <a:ext cx="963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딥러닝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E5911-FBDA-4F58-B46C-315A319F04B7}"/>
              </a:ext>
            </a:extLst>
          </p:cNvPr>
          <p:cNvSpPr/>
          <p:nvPr/>
        </p:nvSpPr>
        <p:spPr>
          <a:xfrm>
            <a:off x="5587380" y="2291613"/>
            <a:ext cx="1142997" cy="658369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78642-7D37-4E3C-9DD9-C9759915696F}"/>
              </a:ext>
            </a:extLst>
          </p:cNvPr>
          <p:cNvSpPr txBox="1"/>
          <p:nvPr/>
        </p:nvSpPr>
        <p:spPr>
          <a:xfrm>
            <a:off x="3871355" y="2487971"/>
            <a:ext cx="963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model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7C1965-6D4C-4E45-AA4D-D6D96F5215C0}"/>
              </a:ext>
            </a:extLst>
          </p:cNvPr>
          <p:cNvCxnSpPr>
            <a:cxnSpLocks/>
          </p:cNvCxnSpPr>
          <p:nvPr/>
        </p:nvCxnSpPr>
        <p:spPr>
          <a:xfrm>
            <a:off x="3572256" y="2633472"/>
            <a:ext cx="329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9547FB-39B7-42F2-8412-8380D573EF98}"/>
              </a:ext>
            </a:extLst>
          </p:cNvPr>
          <p:cNvCxnSpPr>
            <a:cxnSpLocks/>
          </p:cNvCxnSpPr>
          <p:nvPr/>
        </p:nvCxnSpPr>
        <p:spPr>
          <a:xfrm>
            <a:off x="5026151" y="2633472"/>
            <a:ext cx="542546" cy="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19CF0A-1DA8-4213-A6C8-1740682821EE}"/>
              </a:ext>
            </a:extLst>
          </p:cNvPr>
          <p:cNvSpPr txBox="1"/>
          <p:nvPr/>
        </p:nvSpPr>
        <p:spPr>
          <a:xfrm>
            <a:off x="7424949" y="2479584"/>
            <a:ext cx="963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결과값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75E6214-8313-4CA0-87A3-1899CBFB8768}"/>
              </a:ext>
            </a:extLst>
          </p:cNvPr>
          <p:cNvSpPr/>
          <p:nvPr/>
        </p:nvSpPr>
        <p:spPr>
          <a:xfrm>
            <a:off x="7187198" y="2292096"/>
            <a:ext cx="1200917" cy="658368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文本框 1">
            <a:extLst>
              <a:ext uri="{FF2B5EF4-FFF2-40B4-BE49-F238E27FC236}">
                <a16:creationId xmlns:a16="http://schemas.microsoft.com/office/drawing/2014/main" id="{4A41BD7E-C781-470F-86E1-0ABF30FC1986}"/>
              </a:ext>
            </a:extLst>
          </p:cNvPr>
          <p:cNvSpPr txBox="1"/>
          <p:nvPr/>
        </p:nvSpPr>
        <p:spPr>
          <a:xfrm>
            <a:off x="210032" y="336563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5" name="直接连接符 3">
            <a:extLst>
              <a:ext uri="{FF2B5EF4-FFF2-40B4-BE49-F238E27FC236}">
                <a16:creationId xmlns:a16="http://schemas.microsoft.com/office/drawing/2014/main" id="{452FA1C8-EFD9-493B-9C57-84E642A570E7}"/>
              </a:ext>
            </a:extLst>
          </p:cNvPr>
          <p:cNvCxnSpPr/>
          <p:nvPr/>
        </p:nvCxnSpPr>
        <p:spPr>
          <a:xfrm flipH="1">
            <a:off x="488375" y="499382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4">
            <a:extLst>
              <a:ext uri="{FF2B5EF4-FFF2-40B4-BE49-F238E27FC236}">
                <a16:creationId xmlns:a16="http://schemas.microsoft.com/office/drawing/2014/main" id="{145CFE81-284E-4AFF-AB03-73B3CEA61507}"/>
              </a:ext>
            </a:extLst>
          </p:cNvPr>
          <p:cNvSpPr txBox="1"/>
          <p:nvPr/>
        </p:nvSpPr>
        <p:spPr>
          <a:xfrm>
            <a:off x="1161154" y="78679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맑은 고딕"/>
              </a:rPr>
              <a:t>logic</a:t>
            </a:r>
            <a:endParaRPr lang="zh-CN" altLang="en-US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B5C47A-5375-471D-ABEC-66F4E6BA7BB8}"/>
              </a:ext>
            </a:extLst>
          </p:cNvPr>
          <p:cNvSpPr txBox="1"/>
          <p:nvPr/>
        </p:nvSpPr>
        <p:spPr>
          <a:xfrm>
            <a:off x="4436757" y="2507607"/>
            <a:ext cx="60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(GRU)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DBFB84-B9DA-41A8-8A13-A5A45D065C41}"/>
              </a:ext>
            </a:extLst>
          </p:cNvPr>
          <p:cNvSpPr txBox="1"/>
          <p:nvPr/>
        </p:nvSpPr>
        <p:spPr>
          <a:xfrm>
            <a:off x="5791397" y="2465106"/>
            <a:ext cx="83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순전파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52CDCDA-279B-4B56-BE18-64439C157988}"/>
              </a:ext>
            </a:extLst>
          </p:cNvPr>
          <p:cNvSpPr/>
          <p:nvPr/>
        </p:nvSpPr>
        <p:spPr>
          <a:xfrm>
            <a:off x="3874396" y="3254763"/>
            <a:ext cx="1182625" cy="658369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D97FB5-E582-4615-8632-85769FD33BC4}"/>
              </a:ext>
            </a:extLst>
          </p:cNvPr>
          <p:cNvSpPr txBox="1"/>
          <p:nvPr/>
        </p:nvSpPr>
        <p:spPr>
          <a:xfrm>
            <a:off x="4089195" y="3430509"/>
            <a:ext cx="822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역전파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115532-9704-4878-8C52-80A5FFB236A3}"/>
              </a:ext>
            </a:extLst>
          </p:cNvPr>
          <p:cNvSpPr/>
          <p:nvPr/>
        </p:nvSpPr>
        <p:spPr>
          <a:xfrm>
            <a:off x="3804101" y="2214993"/>
            <a:ext cx="2984197" cy="182372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F0CB176-7E20-4BB7-A821-E7A27E2E59DB}"/>
              </a:ext>
            </a:extLst>
          </p:cNvPr>
          <p:cNvSpPr/>
          <p:nvPr/>
        </p:nvSpPr>
        <p:spPr>
          <a:xfrm>
            <a:off x="5587380" y="3254763"/>
            <a:ext cx="1142997" cy="658369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41D0B91-9C9E-407D-B20B-63B7D6328FE7}"/>
              </a:ext>
            </a:extLst>
          </p:cNvPr>
          <p:cNvCxnSpPr>
            <a:cxnSpLocks/>
            <a:stCxn id="18" idx="2"/>
            <a:endCxn id="61" idx="0"/>
          </p:cNvCxnSpPr>
          <p:nvPr/>
        </p:nvCxnSpPr>
        <p:spPr>
          <a:xfrm>
            <a:off x="6158879" y="2949982"/>
            <a:ext cx="0" cy="30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7B8F9AD-8DB7-4832-9BE3-1B4D0E976210}"/>
              </a:ext>
            </a:extLst>
          </p:cNvPr>
          <p:cNvCxnSpPr>
            <a:cxnSpLocks/>
            <a:stCxn id="49" idx="0"/>
            <a:endCxn id="16" idx="2"/>
          </p:cNvCxnSpPr>
          <p:nvPr/>
        </p:nvCxnSpPr>
        <p:spPr>
          <a:xfrm flipH="1" flipV="1">
            <a:off x="4454653" y="2967398"/>
            <a:ext cx="11056" cy="28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23566D-BC1B-47CF-82ED-8777A2502279}"/>
              </a:ext>
            </a:extLst>
          </p:cNvPr>
          <p:cNvCxnSpPr>
            <a:cxnSpLocks/>
          </p:cNvCxnSpPr>
          <p:nvPr/>
        </p:nvCxnSpPr>
        <p:spPr>
          <a:xfrm flipH="1" flipV="1">
            <a:off x="5099317" y="3583947"/>
            <a:ext cx="4509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73D4EA3-2FAD-43A8-8AB6-F11C08FE5071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6755753" y="2621280"/>
            <a:ext cx="431445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D44E58B-0C44-4B32-BF94-B080E4A37FF5}"/>
              </a:ext>
            </a:extLst>
          </p:cNvPr>
          <p:cNvSpPr txBox="1"/>
          <p:nvPr/>
        </p:nvSpPr>
        <p:spPr>
          <a:xfrm>
            <a:off x="5666821" y="3456017"/>
            <a:ext cx="96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78913919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2360</ep:Words>
  <ep:PresentationFormat>화면 슬라이드 쇼(16:9)</ep:PresentationFormat>
  <ep:Paragraphs>333</ep:Paragraphs>
  <ep:Slides>31</ep:Slides>
  <ep:Notes>31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pptmoa.com</cp:category>
  <cp:contentStatus>pptmoa.com</cp:contentStatus>
  <dcterms:created xsi:type="dcterms:W3CDTF">2018-09-27T07:27:54.000</dcterms:created>
  <cp:keywords>pptmoa.com</cp:keywords>
  <cp:lastModifiedBy>spa84</cp:lastModifiedBy>
  <dcterms:modified xsi:type="dcterms:W3CDTF">2023-03-25T17:02:14.190</dcterms:modified>
  <cp:revision>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